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aleway"/>
      <p:regular r:id="rId30"/>
      <p:bold r:id="rId31"/>
      <p:italic r:id="rId32"/>
      <p:boldItalic r:id="rId33"/>
    </p:embeddedFont>
    <p:embeddedFont>
      <p:font typeface="Lat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fntdata"/><Relationship Id="rId30" Type="http://schemas.openxmlformats.org/officeDocument/2006/relationships/font" Target="fonts/Raleway-regular.fntdata"/><Relationship Id="rId11" Type="http://schemas.openxmlformats.org/officeDocument/2006/relationships/slide" Target="slides/slide6.xml"/><Relationship Id="rId33" Type="http://schemas.openxmlformats.org/officeDocument/2006/relationships/font" Target="fonts/Raleway-boldItalic.fntdata"/><Relationship Id="rId10" Type="http://schemas.openxmlformats.org/officeDocument/2006/relationships/slide" Target="slides/slide5.xml"/><Relationship Id="rId32" Type="http://schemas.openxmlformats.org/officeDocument/2006/relationships/font" Target="fonts/Raleway-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Budget cuts are inevitable and it is important that an administrator knows how to maintain a strong learning community in the midst of this change.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ee110f2080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ee110f2080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directors meet weekly to evaluate the needs from the wants, while making student learning and safety the highest priority.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ee110f2080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ee110f208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all of the categories for the expenses listed in the annual budget.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ee110f2080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ee110f2080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Even in times of budget cuts, it is crucial to advocate for the needs of students.  Sometimes we need to get creative and think out of the box.  The decisions should align with our CIP, mission, and vision.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ee110f2080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ee110f2080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is heavily talked about these days to help the child as a whole person, keeping in mind their SEL and mental health.  (Vimeo, 2016).</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ee110f2080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ee110f2080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Emotional Development</a:t>
            </a:r>
            <a:r>
              <a:rPr lang="en">
                <a:solidFill>
                  <a:schemeClr val="dk1"/>
                </a:solidFill>
              </a:rPr>
              <a:t>: Good mental health helps children develop healthy emotional regulation, allowing them to understand and manage their emotions effectively.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ee110f2080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ee110f2080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“...provide the best educational experience.” (ALA, 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ee110f2080_0_1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ee110f2080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t>
            </a:r>
            <a:r>
              <a:rPr lang="en"/>
              <a:t>udget cuts for schools are relatively common and can occur for a variety of reasons.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a good steward as a principal involves managing resources wisely, fostering a positive school culture, and ensuring that the needs of students, staff, and the community are met.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ee110f2080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ee110f2080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technology is heavily monitored by district, all requests for new technology go through them and are paid by this department.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d814cf7d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d814cf7d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you need to know the tools that you have by keeping an accurate inventory.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72363054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72363054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light of the financial constraints facing our school, it is with great consideration and heavy hearts that we approach the difficult decision of staff reductions.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cb9a0b07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cb9a0b07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certain staff member sets off students, rather than helping them in a classroom environment.  Changes need to occur in order to meet our student needs.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current curriculum has a lot to offer.  Usually the problem is that we don’t know how to optimize its va</a:t>
            </a:r>
            <a:r>
              <a:rPr lang="en"/>
              <a:t>lue.</a:t>
            </a:r>
            <a:r>
              <a:rPr lang="en">
                <a:solidFill>
                  <a:schemeClr val="dk1"/>
                </a:solidFill>
              </a:rPr>
              <a:t>  (</a:t>
            </a:r>
            <a:r>
              <a:rPr lang="en">
                <a:solidFill>
                  <a:schemeClr val="dk1"/>
                </a:solidFill>
              </a:rPr>
              <a:t>Cavanagh, 2014).</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want to build better schools. (TED, 2012).</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ee110f208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ee110f208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Collaboration is key.  Collaboration in a school is essential for creating a cohesive and effective educational environment.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ee110f208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ee110f208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Regular Meetings:</a:t>
            </a:r>
            <a:r>
              <a:rPr lang="en">
                <a:solidFill>
                  <a:schemeClr val="dk1"/>
                </a:solidFill>
              </a:rPr>
              <a:t> Hold regular meetings for teachers, staff, and administrators to discuss goals, progress, and challenges. Use these meetings to share information and brainstorm solutions.</a:t>
            </a:r>
            <a:endParaRPr>
              <a:solidFill>
                <a:schemeClr val="dk1"/>
              </a:solidFill>
            </a:endParaRPr>
          </a:p>
          <a:p>
            <a:pPr indent="0" lvl="0" marL="0" rtl="0" algn="l">
              <a:spcBef>
                <a:spcPts val="0"/>
              </a:spcBef>
              <a:spcAft>
                <a:spcPts val="0"/>
              </a:spcAft>
              <a:buNone/>
            </a:pPr>
            <a:r>
              <a:rPr b="1" lang="en">
                <a:solidFill>
                  <a:schemeClr val="dk1"/>
                </a:solidFill>
              </a:rPr>
              <a:t>Open Channels:</a:t>
            </a:r>
            <a:r>
              <a:rPr lang="en">
                <a:solidFill>
                  <a:schemeClr val="dk1"/>
                </a:solidFill>
              </a:rPr>
              <a:t> Create open channels of communication through emails, newsletters, and online platforms where staff can share ideas and feedback.</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e965474a9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e965474a9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light of our current budgetary constraints, we have made the difficult decision to delay certain non-urgent maintenance projects. Our primary focus remains on maintaining a safe and effective learning environment for our students and staff. By prioritizing our limited resources, we aim to ensure that essential services and critical maintenance needs are met without compromising the quality of education we provide.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extracurricular </a:t>
            </a:r>
            <a:r>
              <a:rPr lang="en"/>
              <a:t>activities</a:t>
            </a:r>
            <a:r>
              <a:rPr lang="en"/>
              <a:t> need to be focused on our school’s mission and CIP (ALA, 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723630543_1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723630543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Many times we already have a lot of the same resources to put on the same event annually.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cb9a0b074_1_1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cb9a0b074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Showing appreciation to students and parents is key.  There is always a way to collaborate to find a way to make this a frugal, yet fun day for everyone.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ee110f208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ee110f208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ee110f2080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ee110f2080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cb9a0b074_1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cb9a0b074_1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353535"/>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docs.google.com/presentation/d/1690FUQqtd4zFfZ4s2QltONf2_hPUULKiGpyXV2aDt6w/edit?usp=sharing" TargetMode="External"/><Relationship Id="rId4" Type="http://schemas.openxmlformats.org/officeDocument/2006/relationships/hyperlink" Target="https://docs.google.com/spreadsheets/d/1CFi-OpxfUSEwcmLv9gKPhFgS-10_q1LrbVNVHLSafA0/edit?usp=sharing" TargetMode="External"/><Relationship Id="rId5" Type="http://schemas.openxmlformats.org/officeDocument/2006/relationships/hyperlink" Target="https://www.alaschools.org/az/parent-resources/handbooks/k-12"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www.ted.com/talks/andreas_schleicher_use_data_to_build_better_schools?subtitle=en" TargetMode="External"/><Relationship Id="rId4" Type="http://schemas.openxmlformats.org/officeDocument/2006/relationships/hyperlink" Target="https://web-p-ebscohost-com.lopes.idm.oclc.org/ehost/detail/detail?vid=0&amp;sid=a11c711d-a3b7-4d50-b85b-a6bb6a9cd332%40redis&amp;bdata=JnNpdGU9ZWhvc3QtbGl2ZSZzY29wZT1zaXRl#AN=95759392&amp;db=ehh" TargetMode="External"/><Relationship Id="rId5" Type="http://schemas.openxmlformats.org/officeDocument/2006/relationships/hyperlink" Target="https://vimeo.com/18578376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42775" y="5245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Ensuring Equity and Excellence Amid Funding Challenges</a:t>
            </a:r>
            <a:endParaRPr sz="4200"/>
          </a:p>
        </p:txBody>
      </p:sp>
      <p:sp>
        <p:nvSpPr>
          <p:cNvPr id="73" name="Google Shape;73;p13"/>
          <p:cNvSpPr txBox="1"/>
          <p:nvPr>
            <p:ph idx="1" type="subTitle"/>
          </p:nvPr>
        </p:nvSpPr>
        <p:spPr>
          <a:xfrm>
            <a:off x="2026217" y="3238450"/>
            <a:ext cx="6331500" cy="1241700"/>
          </a:xfrm>
          <a:prstGeom prst="rect">
            <a:avLst/>
          </a:prstGeom>
        </p:spPr>
        <p:txBody>
          <a:bodyPr anchorCtr="0" anchor="b" bIns="91425" lIns="91425" spcFirstLastPara="1" rIns="91425" wrap="square" tIns="91425">
            <a:noAutofit/>
          </a:bodyPr>
          <a:lstStyle/>
          <a:p>
            <a:pPr indent="0" lvl="0" marL="0" rtl="0" algn="r">
              <a:lnSpc>
                <a:spcPct val="200000"/>
              </a:lnSpc>
              <a:spcBef>
                <a:spcPts val="0"/>
              </a:spcBef>
              <a:spcAft>
                <a:spcPts val="0"/>
              </a:spcAft>
              <a:buNone/>
            </a:pPr>
            <a:r>
              <a:rPr b="1" lang="en" sz="1300">
                <a:solidFill>
                  <a:schemeClr val="dk2"/>
                </a:solidFill>
                <a:latin typeface="Raleway"/>
                <a:ea typeface="Raleway"/>
                <a:cs typeface="Raleway"/>
                <a:sym typeface="Raleway"/>
              </a:rPr>
              <a:t>Dana DeVandry</a:t>
            </a:r>
            <a:endParaRPr b="1" sz="1300">
              <a:solidFill>
                <a:schemeClr val="dk2"/>
              </a:solidFill>
              <a:latin typeface="Raleway"/>
              <a:ea typeface="Raleway"/>
              <a:cs typeface="Raleway"/>
              <a:sym typeface="Raleway"/>
            </a:endParaRPr>
          </a:p>
          <a:p>
            <a:pPr indent="0" lvl="0" marL="0" rtl="0" algn="r">
              <a:lnSpc>
                <a:spcPct val="200000"/>
              </a:lnSpc>
              <a:spcBef>
                <a:spcPts val="0"/>
              </a:spcBef>
              <a:spcAft>
                <a:spcPts val="0"/>
              </a:spcAft>
              <a:buNone/>
            </a:pPr>
            <a:r>
              <a:rPr b="1" lang="en" sz="1300">
                <a:solidFill>
                  <a:schemeClr val="dk2"/>
                </a:solidFill>
                <a:latin typeface="Raleway"/>
                <a:ea typeface="Raleway"/>
                <a:cs typeface="Raleway"/>
                <a:sym typeface="Raleway"/>
              </a:rPr>
              <a:t>EAD 510</a:t>
            </a:r>
            <a:endParaRPr b="1" sz="1300">
              <a:solidFill>
                <a:schemeClr val="dk2"/>
              </a:solidFill>
              <a:latin typeface="Raleway"/>
              <a:ea typeface="Raleway"/>
              <a:cs typeface="Raleway"/>
              <a:sym typeface="Raleway"/>
            </a:endParaRPr>
          </a:p>
          <a:p>
            <a:pPr indent="0" lvl="0" marL="0" rtl="0" algn="r">
              <a:lnSpc>
                <a:spcPct val="200000"/>
              </a:lnSpc>
              <a:spcBef>
                <a:spcPts val="0"/>
              </a:spcBef>
              <a:spcAft>
                <a:spcPts val="0"/>
              </a:spcAft>
              <a:buNone/>
            </a:pPr>
            <a:r>
              <a:rPr b="1" lang="en" sz="1300">
                <a:solidFill>
                  <a:schemeClr val="dk2"/>
                </a:solidFill>
                <a:latin typeface="Raleway"/>
                <a:ea typeface="Raleway"/>
                <a:cs typeface="Raleway"/>
                <a:sym typeface="Raleway"/>
              </a:rPr>
              <a:t>Wednesday, July 24,  2024</a:t>
            </a:r>
            <a:endParaRPr b="1" sz="1300">
              <a:solidFill>
                <a:schemeClr val="dk2"/>
              </a:solidFill>
              <a:latin typeface="Raleway"/>
              <a:ea typeface="Raleway"/>
              <a:cs typeface="Raleway"/>
              <a:sym typeface="Raleway"/>
            </a:endParaRPr>
          </a:p>
          <a:p>
            <a:pPr indent="0" lvl="0" marL="0" rtl="0" algn="r">
              <a:lnSpc>
                <a:spcPct val="200000"/>
              </a:lnSpc>
              <a:spcBef>
                <a:spcPts val="0"/>
              </a:spcBef>
              <a:spcAft>
                <a:spcPts val="0"/>
              </a:spcAft>
              <a:buClr>
                <a:schemeClr val="dk2"/>
              </a:buClr>
              <a:buSzPts val="1100"/>
              <a:buFont typeface="Arial"/>
              <a:buNone/>
            </a:pPr>
            <a:r>
              <a:rPr b="1" lang="en" sz="1300">
                <a:solidFill>
                  <a:srgbClr val="212121"/>
                </a:solidFill>
                <a:highlight>
                  <a:schemeClr val="dk1"/>
                </a:highlight>
                <a:latin typeface="Raleway"/>
                <a:ea typeface="Raleway"/>
                <a:cs typeface="Raleway"/>
                <a:sym typeface="Raleway"/>
              </a:rPr>
              <a:t>LaRoyce Sublett</a:t>
            </a:r>
            <a:endParaRPr b="1" sz="1300">
              <a:solidFill>
                <a:schemeClr val="dk2"/>
              </a:solidFill>
              <a:highlight>
                <a:schemeClr val="dk1"/>
              </a:highlight>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was our budget made?</a:t>
            </a:r>
            <a:endParaRPr/>
          </a:p>
        </p:txBody>
      </p:sp>
      <p:sp>
        <p:nvSpPr>
          <p:cNvPr id="79" name="Google Shape;79;p14"/>
          <p:cNvSpPr txBox="1"/>
          <p:nvPr>
            <p:ph idx="1" type="subTitle"/>
          </p:nvPr>
        </p:nvSpPr>
        <p:spPr>
          <a:xfrm>
            <a:off x="1406242" y="2803975"/>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Board members collaborate to form a budget that aligns with our mission and </a:t>
            </a:r>
            <a:r>
              <a:rPr lang="en"/>
              <a:t>vision.  This is evaluated and reviewed before district presents it to the directors.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budget is maintained weekly by our administrators.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n" sz="3100">
                <a:solidFill>
                  <a:schemeClr val="accent2"/>
                </a:solidFill>
                <a:latin typeface="Times New Roman"/>
                <a:ea typeface="Times New Roman"/>
                <a:cs typeface="Times New Roman"/>
                <a:sym typeface="Times New Roman"/>
              </a:rPr>
              <a:t>Transportation</a:t>
            </a:r>
            <a:endParaRPr sz="3100">
              <a:solidFill>
                <a:schemeClr val="accent2"/>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85" name="Google Shape;85;p15"/>
          <p:cNvSpPr txBox="1"/>
          <p:nvPr>
            <p:ph idx="1" type="body"/>
          </p:nvPr>
        </p:nvSpPr>
        <p:spPr>
          <a:xfrm>
            <a:off x="1076175" y="1502040"/>
            <a:ext cx="2808000" cy="755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3100">
                <a:solidFill>
                  <a:srgbClr val="353535"/>
                </a:solidFill>
              </a:rPr>
              <a:t>Instructional Materials</a:t>
            </a:r>
            <a:endParaRPr b="1" sz="3100">
              <a:solidFill>
                <a:srgbClr val="353535"/>
              </a:solidFill>
            </a:endParaRPr>
          </a:p>
        </p:txBody>
      </p:sp>
      <p:sp>
        <p:nvSpPr>
          <p:cNvPr id="86" name="Google Shape;86;p15"/>
          <p:cNvSpPr txBox="1"/>
          <p:nvPr/>
        </p:nvSpPr>
        <p:spPr>
          <a:xfrm>
            <a:off x="2691525" y="462675"/>
            <a:ext cx="34641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87" name="Google Shape;87;p15"/>
          <p:cNvSpPr txBox="1"/>
          <p:nvPr/>
        </p:nvSpPr>
        <p:spPr>
          <a:xfrm>
            <a:off x="4582275" y="885750"/>
            <a:ext cx="38517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accent1"/>
                </a:solidFill>
                <a:latin typeface="Lato"/>
                <a:ea typeface="Lato"/>
                <a:cs typeface="Lato"/>
                <a:sym typeface="Lato"/>
              </a:rPr>
              <a:t>Salaries and Benefits</a:t>
            </a:r>
            <a:endParaRPr b="1" sz="2600">
              <a:solidFill>
                <a:schemeClr val="accent1"/>
              </a:solidFill>
              <a:latin typeface="Lato"/>
              <a:ea typeface="Lato"/>
              <a:cs typeface="Lato"/>
              <a:sym typeface="Lato"/>
            </a:endParaRPr>
          </a:p>
        </p:txBody>
      </p:sp>
      <p:sp>
        <p:nvSpPr>
          <p:cNvPr id="88" name="Google Shape;88;p15"/>
          <p:cNvSpPr txBox="1"/>
          <p:nvPr/>
        </p:nvSpPr>
        <p:spPr>
          <a:xfrm>
            <a:off x="4253375" y="1743138"/>
            <a:ext cx="4474200" cy="98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dk1"/>
                </a:solidFill>
                <a:latin typeface="Lato"/>
                <a:ea typeface="Lato"/>
                <a:cs typeface="Lato"/>
                <a:sym typeface="Lato"/>
              </a:rPr>
              <a:t>Professional Development</a:t>
            </a:r>
            <a:endParaRPr b="1" sz="2600">
              <a:solidFill>
                <a:schemeClr val="dk1"/>
              </a:solidFill>
              <a:latin typeface="Lato"/>
              <a:ea typeface="Lato"/>
              <a:cs typeface="Lato"/>
              <a:sym typeface="Lato"/>
            </a:endParaRPr>
          </a:p>
        </p:txBody>
      </p:sp>
      <p:sp>
        <p:nvSpPr>
          <p:cNvPr id="89" name="Google Shape;89;p15"/>
          <p:cNvSpPr txBox="1"/>
          <p:nvPr/>
        </p:nvSpPr>
        <p:spPr>
          <a:xfrm>
            <a:off x="319500" y="2823075"/>
            <a:ext cx="4204200" cy="115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accent1"/>
                </a:solidFill>
                <a:latin typeface="Lato"/>
                <a:ea typeface="Lato"/>
                <a:cs typeface="Lato"/>
                <a:sym typeface="Lato"/>
              </a:rPr>
              <a:t>Facilities Maintenance</a:t>
            </a:r>
            <a:endParaRPr b="1" sz="3000">
              <a:solidFill>
                <a:schemeClr val="accent1"/>
              </a:solidFill>
              <a:latin typeface="Lato"/>
              <a:ea typeface="Lato"/>
              <a:cs typeface="Lato"/>
              <a:sym typeface="Lato"/>
            </a:endParaRPr>
          </a:p>
        </p:txBody>
      </p:sp>
      <p:sp>
        <p:nvSpPr>
          <p:cNvPr id="90" name="Google Shape;90;p15"/>
          <p:cNvSpPr txBox="1"/>
          <p:nvPr/>
        </p:nvSpPr>
        <p:spPr>
          <a:xfrm>
            <a:off x="5075400" y="2623425"/>
            <a:ext cx="3147300" cy="12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980000"/>
                </a:solidFill>
                <a:latin typeface="Lato"/>
                <a:ea typeface="Lato"/>
                <a:cs typeface="Lato"/>
                <a:sym typeface="Lato"/>
              </a:rPr>
              <a:t>Health Aide</a:t>
            </a:r>
            <a:endParaRPr b="1" sz="3000">
              <a:solidFill>
                <a:srgbClr val="980000"/>
              </a:solidFill>
              <a:latin typeface="Lato"/>
              <a:ea typeface="Lato"/>
              <a:cs typeface="Lato"/>
              <a:sym typeface="Lato"/>
            </a:endParaRPr>
          </a:p>
        </p:txBody>
      </p:sp>
      <p:sp>
        <p:nvSpPr>
          <p:cNvPr id="91" name="Google Shape;91;p15"/>
          <p:cNvSpPr txBox="1"/>
          <p:nvPr/>
        </p:nvSpPr>
        <p:spPr>
          <a:xfrm>
            <a:off x="319500" y="3797725"/>
            <a:ext cx="3288000" cy="75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solidFill>
                  <a:schemeClr val="accent2"/>
                </a:solidFill>
                <a:latin typeface="Lato"/>
                <a:ea typeface="Lato"/>
                <a:cs typeface="Lato"/>
                <a:sym typeface="Lato"/>
              </a:rPr>
              <a:t>Extracurricular Activities</a:t>
            </a:r>
            <a:endParaRPr b="1" sz="2700">
              <a:solidFill>
                <a:schemeClr val="accent2"/>
              </a:solidFill>
              <a:latin typeface="Lato"/>
              <a:ea typeface="Lato"/>
              <a:cs typeface="Lato"/>
              <a:sym typeface="Lato"/>
            </a:endParaRPr>
          </a:p>
        </p:txBody>
      </p:sp>
      <p:sp>
        <p:nvSpPr>
          <p:cNvPr id="92" name="Google Shape;92;p15"/>
          <p:cNvSpPr txBox="1"/>
          <p:nvPr/>
        </p:nvSpPr>
        <p:spPr>
          <a:xfrm>
            <a:off x="4253375" y="3973875"/>
            <a:ext cx="37812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dk1"/>
                </a:solidFill>
                <a:latin typeface="Lato"/>
                <a:ea typeface="Lato"/>
                <a:cs typeface="Lato"/>
                <a:sym typeface="Lato"/>
              </a:rPr>
              <a:t>Administrative Costs</a:t>
            </a:r>
            <a:endParaRPr b="1" sz="2800">
              <a:solidFill>
                <a:schemeClr val="dk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pic>
        <p:nvPicPr>
          <p:cNvPr id="97" name="Google Shape;97;p16"/>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98" name="Google Shape;98;p16"/>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99" name="Google Shape;99;p16"/>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chemeClr val="lt2"/>
                </a:solidFill>
                <a:latin typeface="Raleway"/>
                <a:ea typeface="Raleway"/>
                <a:cs typeface="Raleway"/>
                <a:sym typeface="Raleway"/>
              </a:rPr>
              <a:t>Advocate for Kids</a:t>
            </a:r>
            <a:endParaRPr b="1" sz="3000">
              <a:solidFill>
                <a:schemeClr val="lt2"/>
              </a:solidFill>
              <a:latin typeface="Raleway"/>
              <a:ea typeface="Raleway"/>
              <a:cs typeface="Raleway"/>
              <a:sym typeface="Raleway"/>
            </a:endParaRPr>
          </a:p>
        </p:txBody>
      </p:sp>
      <p:sp>
        <p:nvSpPr>
          <p:cNvPr id="100" name="Google Shape;100;p16"/>
          <p:cNvSpPr txBox="1"/>
          <p:nvPr>
            <p:ph idx="4294967295" type="body"/>
          </p:nvPr>
        </p:nvSpPr>
        <p:spPr>
          <a:xfrm>
            <a:off x="2855550" y="1377475"/>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aleway"/>
                <a:ea typeface="Raleway"/>
                <a:cs typeface="Raleway"/>
                <a:sym typeface="Raleway"/>
              </a:rPr>
              <a:t>Does our budget support the needs of kids and keep up with emerging trends?</a:t>
            </a:r>
            <a:endParaRPr sz="1200">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Aligning with our Continuous Learning Plan</a:t>
            </a:r>
            <a:endParaRPr sz="12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Aligning with current trends in education</a:t>
            </a:r>
            <a:endParaRPr sz="12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735625" y="1086900"/>
            <a:ext cx="2808000" cy="7557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n" sz="3100">
                <a:solidFill>
                  <a:schemeClr val="accent2"/>
                </a:solidFill>
                <a:latin typeface="Times New Roman"/>
                <a:ea typeface="Times New Roman"/>
                <a:cs typeface="Times New Roman"/>
                <a:sym typeface="Times New Roman"/>
              </a:rPr>
              <a:t>Digital Learning</a:t>
            </a:r>
            <a:endParaRPr sz="3100">
              <a:solidFill>
                <a:schemeClr val="accent2"/>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106" name="Google Shape;106;p17"/>
          <p:cNvSpPr txBox="1"/>
          <p:nvPr>
            <p:ph idx="1" type="body"/>
          </p:nvPr>
        </p:nvSpPr>
        <p:spPr>
          <a:xfrm>
            <a:off x="735625" y="1549015"/>
            <a:ext cx="2808000" cy="755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3100">
                <a:solidFill>
                  <a:srgbClr val="353535"/>
                </a:solidFill>
              </a:rPr>
              <a:t>STEM</a:t>
            </a:r>
            <a:endParaRPr b="1" sz="3100">
              <a:solidFill>
                <a:srgbClr val="353535"/>
              </a:solidFill>
            </a:endParaRPr>
          </a:p>
        </p:txBody>
      </p:sp>
      <p:sp>
        <p:nvSpPr>
          <p:cNvPr id="107" name="Google Shape;107;p17"/>
          <p:cNvSpPr txBox="1"/>
          <p:nvPr/>
        </p:nvSpPr>
        <p:spPr>
          <a:xfrm>
            <a:off x="4271025" y="533150"/>
            <a:ext cx="34641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2600">
                <a:solidFill>
                  <a:schemeClr val="dk1"/>
                </a:solidFill>
                <a:latin typeface="Lato"/>
                <a:ea typeface="Lato"/>
                <a:cs typeface="Lato"/>
                <a:sym typeface="Lato"/>
              </a:rPr>
              <a:t>Hybrid and Blended Learning</a:t>
            </a:r>
            <a:endParaRPr sz="1800">
              <a:solidFill>
                <a:schemeClr val="dk2"/>
              </a:solidFill>
              <a:latin typeface="Lato"/>
              <a:ea typeface="Lato"/>
              <a:cs typeface="Lato"/>
              <a:sym typeface="Lato"/>
            </a:endParaRPr>
          </a:p>
        </p:txBody>
      </p:sp>
      <p:sp>
        <p:nvSpPr>
          <p:cNvPr id="108" name="Google Shape;108;p17"/>
          <p:cNvSpPr txBox="1"/>
          <p:nvPr/>
        </p:nvSpPr>
        <p:spPr>
          <a:xfrm>
            <a:off x="4582275" y="885750"/>
            <a:ext cx="38517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600">
              <a:solidFill>
                <a:schemeClr val="accent1"/>
              </a:solidFill>
              <a:latin typeface="Lato"/>
              <a:ea typeface="Lato"/>
              <a:cs typeface="Lato"/>
              <a:sym typeface="Lato"/>
            </a:endParaRPr>
          </a:p>
        </p:txBody>
      </p:sp>
      <p:sp>
        <p:nvSpPr>
          <p:cNvPr id="109" name="Google Shape;109;p17"/>
          <p:cNvSpPr txBox="1"/>
          <p:nvPr/>
        </p:nvSpPr>
        <p:spPr>
          <a:xfrm>
            <a:off x="4523700" y="1789900"/>
            <a:ext cx="4474200" cy="98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2600">
                <a:solidFill>
                  <a:schemeClr val="accent1"/>
                </a:solidFill>
                <a:latin typeface="Lato"/>
                <a:ea typeface="Lato"/>
                <a:cs typeface="Lato"/>
                <a:sym typeface="Lato"/>
              </a:rPr>
              <a:t>Social-Emotional Learning (SEL)</a:t>
            </a:r>
            <a:endParaRPr b="1" sz="2600">
              <a:solidFill>
                <a:schemeClr val="dk1"/>
              </a:solidFill>
              <a:latin typeface="Lato"/>
              <a:ea typeface="Lato"/>
              <a:cs typeface="Lato"/>
              <a:sym typeface="Lato"/>
            </a:endParaRPr>
          </a:p>
        </p:txBody>
      </p:sp>
      <p:sp>
        <p:nvSpPr>
          <p:cNvPr id="110" name="Google Shape;110;p17"/>
          <p:cNvSpPr txBox="1"/>
          <p:nvPr/>
        </p:nvSpPr>
        <p:spPr>
          <a:xfrm>
            <a:off x="319500" y="2823075"/>
            <a:ext cx="4204200" cy="115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3000">
                <a:solidFill>
                  <a:srgbClr val="980000"/>
                </a:solidFill>
                <a:latin typeface="Lato"/>
                <a:ea typeface="Lato"/>
                <a:cs typeface="Lato"/>
                <a:sym typeface="Lato"/>
              </a:rPr>
              <a:t>Project-Based Learning</a:t>
            </a:r>
            <a:endParaRPr b="1" sz="3000">
              <a:solidFill>
                <a:schemeClr val="accent1"/>
              </a:solidFill>
              <a:latin typeface="Lato"/>
              <a:ea typeface="Lato"/>
              <a:cs typeface="Lato"/>
              <a:sym typeface="Lato"/>
            </a:endParaRPr>
          </a:p>
        </p:txBody>
      </p:sp>
      <p:sp>
        <p:nvSpPr>
          <p:cNvPr id="111" name="Google Shape;111;p17"/>
          <p:cNvSpPr txBox="1"/>
          <p:nvPr/>
        </p:nvSpPr>
        <p:spPr>
          <a:xfrm>
            <a:off x="5075400" y="2623425"/>
            <a:ext cx="3147300" cy="12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3000">
              <a:solidFill>
                <a:srgbClr val="980000"/>
              </a:solidFill>
              <a:latin typeface="Lato"/>
              <a:ea typeface="Lato"/>
              <a:cs typeface="Lato"/>
              <a:sym typeface="Lato"/>
            </a:endParaRPr>
          </a:p>
        </p:txBody>
      </p:sp>
      <p:sp>
        <p:nvSpPr>
          <p:cNvPr id="112" name="Google Shape;112;p17"/>
          <p:cNvSpPr txBox="1"/>
          <p:nvPr/>
        </p:nvSpPr>
        <p:spPr>
          <a:xfrm>
            <a:off x="319500" y="3797725"/>
            <a:ext cx="3288000" cy="75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2700">
              <a:solidFill>
                <a:schemeClr val="accent2"/>
              </a:solidFill>
              <a:latin typeface="Lato"/>
              <a:ea typeface="Lato"/>
              <a:cs typeface="Lato"/>
              <a:sym typeface="Lato"/>
            </a:endParaRPr>
          </a:p>
        </p:txBody>
      </p:sp>
      <p:sp>
        <p:nvSpPr>
          <p:cNvPr id="113" name="Google Shape;113;p17"/>
          <p:cNvSpPr txBox="1"/>
          <p:nvPr/>
        </p:nvSpPr>
        <p:spPr>
          <a:xfrm>
            <a:off x="4253375" y="3973875"/>
            <a:ext cx="37812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dk1"/>
                </a:solidFill>
                <a:latin typeface="Lato"/>
                <a:ea typeface="Lato"/>
                <a:cs typeface="Lato"/>
                <a:sym typeface="Lato"/>
              </a:rPr>
              <a:t>Personalized Learning</a:t>
            </a:r>
            <a:endParaRPr b="1" sz="2800">
              <a:solidFill>
                <a:schemeClr val="dk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871425" y="49035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Mental Health</a:t>
            </a:r>
            <a:endParaRPr/>
          </a:p>
        </p:txBody>
      </p:sp>
      <p:sp>
        <p:nvSpPr>
          <p:cNvPr id="119" name="Google Shape;119;p18"/>
          <p:cNvSpPr txBox="1"/>
          <p:nvPr>
            <p:ph idx="1" type="body"/>
          </p:nvPr>
        </p:nvSpPr>
        <p:spPr>
          <a:xfrm>
            <a:off x="401700" y="1168654"/>
            <a:ext cx="2808000" cy="2806200"/>
          </a:xfrm>
          <a:prstGeom prst="rect">
            <a:avLst/>
          </a:prstGeom>
        </p:spPr>
        <p:txBody>
          <a:bodyPr anchorCtr="0" anchor="t" bIns="91425" lIns="91425" spcFirstLastPara="1" rIns="91425" wrap="square" tIns="91425">
            <a:noAutofit/>
          </a:bodyPr>
          <a:lstStyle/>
          <a:p>
            <a:pPr indent="-311150" lvl="0" marL="647700" rtl="0" algn="l">
              <a:spcBef>
                <a:spcPts val="600"/>
              </a:spcBef>
              <a:spcAft>
                <a:spcPts val="0"/>
              </a:spcAft>
              <a:buClr>
                <a:srgbClr val="364152"/>
              </a:buClr>
              <a:buSzPts val="1300"/>
              <a:buFont typeface="Raleway"/>
              <a:buChar char="●"/>
            </a:pPr>
            <a:r>
              <a:rPr lang="en" sz="1300">
                <a:solidFill>
                  <a:srgbClr val="364152"/>
                </a:solidFill>
                <a:highlight>
                  <a:srgbClr val="FFFFFF"/>
                </a:highlight>
                <a:latin typeface="Raleway"/>
                <a:ea typeface="Raleway"/>
                <a:cs typeface="Raleway"/>
                <a:sym typeface="Raleway"/>
              </a:rPr>
              <a:t>Analyze the impact of cultural differences on students' mental health needs and support strategies.</a:t>
            </a:r>
            <a:endParaRPr sz="1300">
              <a:solidFill>
                <a:srgbClr val="364152"/>
              </a:solidFill>
              <a:highlight>
                <a:srgbClr val="FFFFFF"/>
              </a:highlight>
              <a:latin typeface="Raleway"/>
              <a:ea typeface="Raleway"/>
              <a:cs typeface="Raleway"/>
              <a:sym typeface="Raleway"/>
            </a:endParaRPr>
          </a:p>
          <a:p>
            <a:pPr indent="-311150" lvl="0" marL="647700" rtl="0" algn="l">
              <a:spcBef>
                <a:spcPts val="0"/>
              </a:spcBef>
              <a:spcAft>
                <a:spcPts val="0"/>
              </a:spcAft>
              <a:buClr>
                <a:srgbClr val="364152"/>
              </a:buClr>
              <a:buSzPts val="1300"/>
              <a:buFont typeface="Raleway"/>
              <a:buChar char="●"/>
            </a:pPr>
            <a:r>
              <a:rPr lang="en" sz="1300">
                <a:solidFill>
                  <a:srgbClr val="364152"/>
                </a:solidFill>
                <a:highlight>
                  <a:srgbClr val="FFFFFF"/>
                </a:highlight>
                <a:latin typeface="Raleway"/>
                <a:ea typeface="Raleway"/>
                <a:cs typeface="Raleway"/>
                <a:sym typeface="Raleway"/>
              </a:rPr>
              <a:t>Critique a current mental health policy in your school and suggest modifications based on emerging trends.</a:t>
            </a:r>
            <a:endParaRPr sz="1300">
              <a:solidFill>
                <a:srgbClr val="364152"/>
              </a:solidFill>
              <a:highlight>
                <a:srgbClr val="FFFFFF"/>
              </a:highlight>
              <a:latin typeface="Raleway"/>
              <a:ea typeface="Raleway"/>
              <a:cs typeface="Raleway"/>
              <a:sym typeface="Raleway"/>
            </a:endParaRPr>
          </a:p>
          <a:p>
            <a:pPr indent="-311150" lvl="0" marL="647700" rtl="0" algn="l">
              <a:spcBef>
                <a:spcPts val="0"/>
              </a:spcBef>
              <a:spcAft>
                <a:spcPts val="0"/>
              </a:spcAft>
              <a:buClr>
                <a:srgbClr val="364152"/>
              </a:buClr>
              <a:buSzPts val="1300"/>
              <a:buFont typeface="Raleway"/>
              <a:buChar char="●"/>
            </a:pPr>
            <a:r>
              <a:rPr lang="en" sz="1300">
                <a:solidFill>
                  <a:srgbClr val="364152"/>
                </a:solidFill>
                <a:highlight>
                  <a:srgbClr val="FFFFFF"/>
                </a:highlight>
                <a:latin typeface="Raleway"/>
                <a:ea typeface="Raleway"/>
                <a:cs typeface="Raleway"/>
                <a:sym typeface="Raleway"/>
              </a:rPr>
              <a:t>Design a new program that incorporates both mental health support and academic success strategies for at-risk students.</a:t>
            </a:r>
            <a:endParaRPr sz="1300">
              <a:solidFill>
                <a:srgbClr val="364152"/>
              </a:solidFill>
              <a:highlight>
                <a:srgbClr val="FFFFFF"/>
              </a:highlight>
              <a:latin typeface="Raleway"/>
              <a:ea typeface="Raleway"/>
              <a:cs typeface="Raleway"/>
              <a:sym typeface="Raleway"/>
            </a:endParaRPr>
          </a:p>
          <a:p>
            <a:pPr indent="0" lvl="0" marL="0" rtl="0" algn="l">
              <a:spcBef>
                <a:spcPts val="1100"/>
              </a:spcBef>
              <a:spcAft>
                <a:spcPts val="1600"/>
              </a:spcAft>
              <a:buNone/>
            </a:pPr>
            <a:r>
              <a:t/>
            </a:r>
            <a:endParaRPr sz="1300"/>
          </a:p>
        </p:txBody>
      </p:sp>
      <p:pic>
        <p:nvPicPr>
          <p:cNvPr id="120" name="Google Shape;120;p18"/>
          <p:cNvPicPr preferRelativeResize="0"/>
          <p:nvPr/>
        </p:nvPicPr>
        <p:blipFill>
          <a:blip r:embed="rId3">
            <a:alphaModFix/>
          </a:blip>
          <a:stretch>
            <a:fillRect/>
          </a:stretch>
        </p:blipFill>
        <p:spPr>
          <a:xfrm>
            <a:off x="3953025" y="152400"/>
            <a:ext cx="4838700"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type="title"/>
          </p:nvPr>
        </p:nvSpPr>
        <p:spPr>
          <a:xfrm>
            <a:off x="283100" y="71215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Maintain </a:t>
            </a:r>
            <a:r>
              <a:rPr lang="en"/>
              <a:t>meeting</a:t>
            </a:r>
            <a:r>
              <a:rPr lang="en"/>
              <a:t> student needs even when budget cuts occur. </a:t>
            </a:r>
            <a:endParaRPr/>
          </a:p>
          <a:p>
            <a:pPr indent="0" lvl="0" marL="0" rtl="0" algn="l">
              <a:spcBef>
                <a:spcPts val="0"/>
              </a:spcBef>
              <a:spcAft>
                <a:spcPts val="0"/>
              </a:spcAft>
              <a:buNone/>
            </a:pPr>
            <a:r>
              <a:t/>
            </a:r>
            <a:endParaRPr sz="2400"/>
          </a:p>
        </p:txBody>
      </p:sp>
      <p:grpSp>
        <p:nvGrpSpPr>
          <p:cNvPr id="126" name="Google Shape;126;p19"/>
          <p:cNvGrpSpPr/>
          <p:nvPr/>
        </p:nvGrpSpPr>
        <p:grpSpPr>
          <a:xfrm>
            <a:off x="6781388" y="2464029"/>
            <a:ext cx="2212050" cy="2537076"/>
            <a:chOff x="6803275" y="395363"/>
            <a:chExt cx="2212050" cy="2537076"/>
          </a:xfrm>
        </p:grpSpPr>
        <p:pic>
          <p:nvPicPr>
            <p:cNvPr id="127" name="Google Shape;127;p19"/>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descr="Piece of duct tape sticking a note to the slide" id="128" name="Google Shape;128;p19"/>
            <p:cNvPicPr preferRelativeResize="0"/>
            <p:nvPr/>
          </p:nvPicPr>
          <p:blipFill rotWithShape="1">
            <a:blip r:embed="rId4">
              <a:alphaModFix/>
            </a:blip>
            <a:srcRect b="10011" l="9244" r="2118" t="5926"/>
            <a:stretch/>
          </p:blipFill>
          <p:spPr>
            <a:xfrm rot="154826">
              <a:off x="7370663" y="419419"/>
              <a:ext cx="1077273" cy="382687"/>
            </a:xfrm>
            <a:prstGeom prst="rect">
              <a:avLst/>
            </a:prstGeom>
            <a:noFill/>
            <a:ln>
              <a:noFill/>
            </a:ln>
          </p:spPr>
        </p:pic>
        <p:sp>
          <p:nvSpPr>
            <p:cNvPr id="129" name="Google Shape;129;p19"/>
            <p:cNvSpPr txBox="1"/>
            <p:nvPr/>
          </p:nvSpPr>
          <p:spPr>
            <a:xfrm>
              <a:off x="6944800" y="68423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317500" lvl="0" marL="457200" rtl="0" algn="l">
                <a:spcBef>
                  <a:spcPts val="800"/>
                </a:spcBef>
                <a:spcAft>
                  <a:spcPts val="0"/>
                </a:spcAft>
                <a:buClr>
                  <a:schemeClr val="dk1"/>
                </a:buClr>
                <a:buSzPts val="1400"/>
                <a:buFont typeface="Raleway"/>
                <a:buChar char="●"/>
              </a:pPr>
              <a:r>
                <a:rPr b="1" lang="en">
                  <a:solidFill>
                    <a:schemeClr val="dk1"/>
                  </a:solidFill>
                  <a:latin typeface="Raleway"/>
                  <a:ea typeface="Raleway"/>
                  <a:cs typeface="Raleway"/>
                  <a:sym typeface="Raleway"/>
                </a:rPr>
                <a:t>Post Needs Online</a:t>
              </a:r>
              <a:endParaRPr b="1">
                <a:solidFill>
                  <a:schemeClr val="dk1"/>
                </a:solidFill>
                <a:latin typeface="Raleway"/>
                <a:ea typeface="Raleway"/>
                <a:cs typeface="Raleway"/>
                <a:sym typeface="Raleway"/>
              </a:endParaRPr>
            </a:p>
            <a:p>
              <a:pPr indent="-317500" lvl="0" marL="457200" rtl="0" algn="l">
                <a:spcBef>
                  <a:spcPts val="0"/>
                </a:spcBef>
                <a:spcAft>
                  <a:spcPts val="0"/>
                </a:spcAft>
                <a:buClr>
                  <a:schemeClr val="dk1"/>
                </a:buClr>
                <a:buSzPts val="1400"/>
                <a:buFont typeface="Raleway"/>
                <a:buChar char="●"/>
              </a:pPr>
              <a:r>
                <a:rPr b="1" lang="en">
                  <a:solidFill>
                    <a:schemeClr val="dk1"/>
                  </a:solidFill>
                  <a:latin typeface="Raleway"/>
                  <a:ea typeface="Raleway"/>
                  <a:cs typeface="Raleway"/>
                  <a:sym typeface="Raleway"/>
                </a:rPr>
                <a:t>Community Engagement</a:t>
              </a:r>
              <a:endParaRPr b="1">
                <a:solidFill>
                  <a:schemeClr val="dk1"/>
                </a:solidFill>
                <a:latin typeface="Raleway"/>
                <a:ea typeface="Raleway"/>
                <a:cs typeface="Raleway"/>
                <a:sym typeface="Raleway"/>
              </a:endParaRPr>
            </a:p>
            <a:p>
              <a:pPr indent="-317500" lvl="0" marL="457200" rtl="0" algn="l">
                <a:spcBef>
                  <a:spcPts val="0"/>
                </a:spcBef>
                <a:spcAft>
                  <a:spcPts val="0"/>
                </a:spcAft>
                <a:buClr>
                  <a:schemeClr val="dk1"/>
                </a:buClr>
                <a:buSzPts val="1400"/>
                <a:buFont typeface="Raleway"/>
                <a:buChar char="●"/>
              </a:pPr>
              <a:r>
                <a:rPr b="1" lang="en">
                  <a:solidFill>
                    <a:schemeClr val="dk1"/>
                  </a:solidFill>
                  <a:latin typeface="Raleway"/>
                  <a:ea typeface="Raleway"/>
                  <a:cs typeface="Raleway"/>
                  <a:sym typeface="Raleway"/>
                </a:rPr>
                <a:t>Utilize Volunteers</a:t>
              </a:r>
              <a:endParaRPr b="1">
                <a:solidFill>
                  <a:schemeClr val="dk1"/>
                </a:solidFill>
                <a:latin typeface="Raleway"/>
                <a:ea typeface="Raleway"/>
                <a:cs typeface="Raleway"/>
                <a:sym typeface="Raleway"/>
              </a:endParaRPr>
            </a:p>
            <a:p>
              <a:pPr indent="0" lvl="0" marL="0" rtl="0" algn="l">
                <a:spcBef>
                  <a:spcPts val="800"/>
                </a:spcBef>
                <a:spcAft>
                  <a:spcPts val="800"/>
                </a:spcAft>
                <a:buNone/>
              </a:pPr>
              <a:r>
                <a:t/>
              </a:r>
              <a:endParaRPr b="1" sz="1200">
                <a:solidFill>
                  <a:schemeClr val="dk2"/>
                </a:solidFill>
                <a:latin typeface="Raleway"/>
                <a:ea typeface="Raleway"/>
                <a:cs typeface="Raleway"/>
                <a:sym typeface="Raleway"/>
              </a:endParaRPr>
            </a:p>
          </p:txBody>
        </p:sp>
      </p:grpSp>
      <p:sp>
        <p:nvSpPr>
          <p:cNvPr id="130" name="Google Shape;130;p19"/>
          <p:cNvSpPr txBox="1"/>
          <p:nvPr/>
        </p:nvSpPr>
        <p:spPr>
          <a:xfrm>
            <a:off x="683450" y="3302175"/>
            <a:ext cx="5777700" cy="10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2400">
                <a:solidFill>
                  <a:schemeClr val="lt1"/>
                </a:solidFill>
                <a:latin typeface="Raleway"/>
                <a:ea typeface="Raleway"/>
                <a:cs typeface="Raleway"/>
                <a:sym typeface="Raleway"/>
              </a:rPr>
              <a:t>Our mission stands even after our budget has been adjusted.</a:t>
            </a:r>
            <a:endParaRPr b="1" sz="2400">
              <a:solidFill>
                <a:schemeClr val="lt1"/>
              </a:solidFill>
              <a:latin typeface="Raleway"/>
              <a:ea typeface="Raleway"/>
              <a:cs typeface="Raleway"/>
              <a:sym typeface="Raleway"/>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 name="Shape 134"/>
        <p:cNvGrpSpPr/>
        <p:nvPr/>
      </p:nvGrpSpPr>
      <p:grpSpPr>
        <a:xfrm>
          <a:off x="0" y="0"/>
          <a:ext cx="0" cy="0"/>
          <a:chOff x="0" y="0"/>
          <a:chExt cx="0" cy="0"/>
        </a:xfrm>
      </p:grpSpPr>
      <p:sp>
        <p:nvSpPr>
          <p:cNvPr id="135" name="Google Shape;135;p20"/>
          <p:cNvSpPr txBox="1"/>
          <p:nvPr>
            <p:ph idx="1" type="body"/>
          </p:nvPr>
        </p:nvSpPr>
        <p:spPr>
          <a:xfrm>
            <a:off x="4832750" y="980400"/>
            <a:ext cx="4033800" cy="31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b="1" sz="3000">
              <a:solidFill>
                <a:schemeClr val="dk1"/>
              </a:solidFill>
            </a:endParaRPr>
          </a:p>
          <a:p>
            <a:pPr indent="0" lvl="0" marL="0" rtl="0" algn="l">
              <a:spcBef>
                <a:spcPts val="1600"/>
              </a:spcBef>
              <a:spcAft>
                <a:spcPts val="0"/>
              </a:spcAft>
              <a:buNone/>
            </a:pPr>
            <a:r>
              <a:rPr b="1" lang="en" sz="3000">
                <a:solidFill>
                  <a:schemeClr val="dk1"/>
                </a:solidFill>
              </a:rPr>
              <a:t>What to do when budget cuts occur.  What’s the plan?  </a:t>
            </a:r>
            <a:endParaRPr b="1" sz="3000">
              <a:solidFill>
                <a:schemeClr val="dk1"/>
              </a:solidFill>
            </a:endParaRPr>
          </a:p>
          <a:p>
            <a:pPr indent="0" lvl="0" marL="0" rtl="0" algn="l">
              <a:spcBef>
                <a:spcPts val="1600"/>
              </a:spcBef>
              <a:spcAft>
                <a:spcPts val="0"/>
              </a:spcAft>
              <a:buNone/>
            </a:pPr>
            <a:r>
              <a:rPr b="1" lang="en" sz="3000">
                <a:solidFill>
                  <a:schemeClr val="dk1"/>
                </a:solidFill>
              </a:rPr>
              <a:t>Follow these 6 steps.</a:t>
            </a:r>
            <a:endParaRPr sz="3000">
              <a:solidFill>
                <a:schemeClr val="dk1"/>
              </a:solidFill>
            </a:endParaRPr>
          </a:p>
          <a:p>
            <a:pPr indent="0" lvl="0" marL="0" rtl="0" algn="l">
              <a:spcBef>
                <a:spcPts val="1600"/>
              </a:spcBef>
              <a:spcAft>
                <a:spcPts val="1600"/>
              </a:spcAft>
              <a:buClr>
                <a:schemeClr val="dk2"/>
              </a:buClr>
              <a:buSzPts val="1100"/>
              <a:buFont typeface="Arial"/>
              <a:buNone/>
            </a:pPr>
            <a:r>
              <a:t/>
            </a:r>
            <a:endParaRPr sz="1800">
              <a:solidFill>
                <a:srgbClr val="000000"/>
              </a:solidFill>
            </a:endParaRPr>
          </a:p>
        </p:txBody>
      </p:sp>
      <p:pic>
        <p:nvPicPr>
          <p:cNvPr id="136" name="Google Shape;136;p20"/>
          <p:cNvPicPr preferRelativeResize="0"/>
          <p:nvPr/>
        </p:nvPicPr>
        <p:blipFill>
          <a:blip r:embed="rId3">
            <a:alphaModFix/>
          </a:blip>
          <a:stretch>
            <a:fillRect/>
          </a:stretch>
        </p:blipFill>
        <p:spPr>
          <a:xfrm>
            <a:off x="164125" y="307775"/>
            <a:ext cx="4527951" cy="4527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idx="4294967295" type="title"/>
          </p:nvPr>
        </p:nvSpPr>
        <p:spPr>
          <a:xfrm>
            <a:off x="535775" y="712150"/>
            <a:ext cx="5197200" cy="768000"/>
          </a:xfrm>
          <a:prstGeom prst="rect">
            <a:avLst/>
          </a:prstGeom>
        </p:spPr>
        <p:txBody>
          <a:bodyPr anchorCtr="0" anchor="t" bIns="91425" lIns="91425" spcFirstLastPara="1" rIns="91425" wrap="square" tIns="91425">
            <a:noAutofit/>
          </a:bodyPr>
          <a:lstStyle/>
          <a:p>
            <a:pPr indent="-457200" lvl="0" marL="457200" rtl="0" algn="l">
              <a:spcBef>
                <a:spcPts val="0"/>
              </a:spcBef>
              <a:spcAft>
                <a:spcPts val="0"/>
              </a:spcAft>
              <a:buClr>
                <a:schemeClr val="dk1"/>
              </a:buClr>
              <a:buSzPts val="3600"/>
              <a:buAutoNum type="arabicPeriod"/>
            </a:pPr>
            <a:r>
              <a:rPr lang="en" sz="3600">
                <a:solidFill>
                  <a:schemeClr val="dk1"/>
                </a:solidFill>
              </a:rPr>
              <a:t>Be a good steward.</a:t>
            </a:r>
            <a:endParaRPr sz="2400"/>
          </a:p>
        </p:txBody>
      </p:sp>
      <p:sp>
        <p:nvSpPr>
          <p:cNvPr id="142" name="Google Shape;142;p21"/>
          <p:cNvSpPr txBox="1"/>
          <p:nvPr>
            <p:ph idx="4294967295" type="title"/>
          </p:nvPr>
        </p:nvSpPr>
        <p:spPr>
          <a:xfrm>
            <a:off x="535775" y="1480150"/>
            <a:ext cx="5197200" cy="3067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0" lang="en" sz="2400">
                <a:solidFill>
                  <a:srgbClr val="364152"/>
                </a:solidFill>
                <a:highlight>
                  <a:srgbClr val="FFFFFF"/>
                </a:highlight>
              </a:rPr>
              <a:t>As a principal, it is crucial to maximize the use of our current resources, especially during periods of budget cuts. In addition to this, consider the following strategies.</a:t>
            </a:r>
            <a:endParaRPr/>
          </a:p>
        </p:txBody>
      </p:sp>
      <p:pic>
        <p:nvPicPr>
          <p:cNvPr id="143" name="Google Shape;143;p21"/>
          <p:cNvPicPr preferRelativeResize="0"/>
          <p:nvPr/>
        </p:nvPicPr>
        <p:blipFill>
          <a:blip r:embed="rId3">
            <a:alphaModFix/>
          </a:blip>
          <a:stretch>
            <a:fillRect/>
          </a:stretch>
        </p:blipFill>
        <p:spPr>
          <a:xfrm>
            <a:off x="6038025" y="3240850"/>
            <a:ext cx="2857500" cy="1600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ph type="ctrTitle"/>
          </p:nvPr>
        </p:nvSpPr>
        <p:spPr>
          <a:xfrm>
            <a:off x="950800" y="12056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Technology	</a:t>
            </a:r>
            <a:endParaRPr/>
          </a:p>
        </p:txBody>
      </p:sp>
      <p:sp>
        <p:nvSpPr>
          <p:cNvPr id="149" name="Google Shape;149;p2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District purchases all technology needs.  This is why this amount is not in our budget expenses.  </a:t>
            </a:r>
            <a:endParaRPr/>
          </a:p>
        </p:txBody>
      </p:sp>
      <p:pic>
        <p:nvPicPr>
          <p:cNvPr id="150" name="Google Shape;150;p22"/>
          <p:cNvPicPr preferRelativeResize="0"/>
          <p:nvPr/>
        </p:nvPicPr>
        <p:blipFill>
          <a:blip r:embed="rId3">
            <a:alphaModFix/>
          </a:blip>
          <a:stretch>
            <a:fillRect/>
          </a:stretch>
        </p:blipFill>
        <p:spPr>
          <a:xfrm>
            <a:off x="5756500" y="756600"/>
            <a:ext cx="2902275" cy="29022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descr="Screen Shot 2015-11-20 at 9.47.21 AM.png" id="155" name="Google Shape;155;p23"/>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56" name="Google Shape;156;p23"/>
          <p:cNvSpPr txBox="1"/>
          <p:nvPr>
            <p:ph type="title"/>
          </p:nvPr>
        </p:nvSpPr>
        <p:spPr>
          <a:xfrm>
            <a:off x="212653" y="888291"/>
            <a:ext cx="62442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the tools that we have in place.</a:t>
            </a:r>
            <a:endParaRPr/>
          </a:p>
        </p:txBody>
      </p:sp>
      <p:grpSp>
        <p:nvGrpSpPr>
          <p:cNvPr id="157" name="Google Shape;157;p23"/>
          <p:cNvGrpSpPr/>
          <p:nvPr/>
        </p:nvGrpSpPr>
        <p:grpSpPr>
          <a:xfrm>
            <a:off x="6781388" y="2464035"/>
            <a:ext cx="2212050" cy="2537076"/>
            <a:chOff x="6803275" y="395363"/>
            <a:chExt cx="2212050" cy="2537076"/>
          </a:xfrm>
        </p:grpSpPr>
        <p:pic>
          <p:nvPicPr>
            <p:cNvPr id="158" name="Google Shape;158;p23"/>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descr="Piece of duct tape sticking a note to the slide" id="159" name="Google Shape;159;p23"/>
            <p:cNvPicPr preferRelativeResize="0"/>
            <p:nvPr/>
          </p:nvPicPr>
          <p:blipFill rotWithShape="1">
            <a:blip r:embed="rId5">
              <a:alphaModFix/>
            </a:blip>
            <a:srcRect b="10011" l="9244" r="2118" t="5926"/>
            <a:stretch/>
          </p:blipFill>
          <p:spPr>
            <a:xfrm rot="154826">
              <a:off x="7370663" y="419419"/>
              <a:ext cx="1077273" cy="382687"/>
            </a:xfrm>
            <a:prstGeom prst="rect">
              <a:avLst/>
            </a:prstGeom>
            <a:noFill/>
            <a:ln>
              <a:noFill/>
            </a:ln>
          </p:spPr>
        </p:pic>
        <p:sp>
          <p:nvSpPr>
            <p:cNvPr id="160" name="Google Shape;160;p23"/>
            <p:cNvSpPr txBox="1"/>
            <p:nvPr/>
          </p:nvSpPr>
          <p:spPr>
            <a:xfrm>
              <a:off x="6944788" y="56678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0" lvl="0" marL="0" rtl="0" algn="l">
                <a:spcBef>
                  <a:spcPts val="800"/>
                </a:spcBef>
                <a:spcAft>
                  <a:spcPts val="800"/>
                </a:spcAft>
                <a:buNone/>
              </a:pPr>
              <a:r>
                <a:rPr lang="en" sz="1200">
                  <a:solidFill>
                    <a:schemeClr val="dk2"/>
                  </a:solidFill>
                  <a:latin typeface="Raleway"/>
                  <a:ea typeface="Raleway"/>
                  <a:cs typeface="Raleway"/>
                  <a:sym typeface="Raleway"/>
                </a:rPr>
                <a:t>We already have enough computer carts to be able to </a:t>
              </a:r>
              <a:r>
                <a:rPr lang="en" sz="1200">
                  <a:solidFill>
                    <a:schemeClr val="dk2"/>
                  </a:solidFill>
                  <a:latin typeface="Raleway"/>
                  <a:ea typeface="Raleway"/>
                  <a:cs typeface="Raleway"/>
                  <a:sym typeface="Raleway"/>
                </a:rPr>
                <a:t>incorporate</a:t>
              </a:r>
              <a:r>
                <a:rPr lang="en" sz="1200">
                  <a:solidFill>
                    <a:schemeClr val="dk2"/>
                  </a:solidFill>
                  <a:latin typeface="Raleway"/>
                  <a:ea typeface="Raleway"/>
                  <a:cs typeface="Raleway"/>
                  <a:sym typeface="Raleway"/>
                </a:rPr>
                <a:t> technology into the classroom daily.  We can save funds towards repairs and replacements for the next year earned from our fundraisers.</a:t>
              </a:r>
              <a:endParaRPr b="1" sz="1200">
                <a:solidFill>
                  <a:schemeClr val="dk1"/>
                </a:solidFill>
                <a:latin typeface="Raleway"/>
                <a:ea typeface="Raleway"/>
                <a:cs typeface="Raleway"/>
                <a:sym typeface="Raleway"/>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4" name="Shape 164"/>
        <p:cNvGrpSpPr/>
        <p:nvPr/>
      </p:nvGrpSpPr>
      <p:grpSpPr>
        <a:xfrm>
          <a:off x="0" y="0"/>
          <a:ext cx="0" cy="0"/>
          <a:chOff x="0" y="0"/>
          <a:chExt cx="0" cy="0"/>
        </a:xfrm>
      </p:grpSpPr>
      <p:pic>
        <p:nvPicPr>
          <p:cNvPr id="165" name="Google Shape;165;p24"/>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166" name="Google Shape;166;p24"/>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167" name="Google Shape;167;p24"/>
          <p:cNvSpPr txBox="1"/>
          <p:nvPr/>
        </p:nvSpPr>
        <p:spPr>
          <a:xfrm>
            <a:off x="2855550" y="929622"/>
            <a:ext cx="3432900" cy="7626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chemeClr val="lt2"/>
                </a:solidFill>
                <a:latin typeface="Raleway"/>
                <a:ea typeface="Raleway"/>
                <a:cs typeface="Raleway"/>
                <a:sym typeface="Raleway"/>
              </a:rPr>
              <a:t>2. </a:t>
            </a:r>
            <a:r>
              <a:rPr b="1" lang="en" sz="2300">
                <a:solidFill>
                  <a:schemeClr val="lt2"/>
                </a:solidFill>
                <a:latin typeface="Raleway"/>
                <a:ea typeface="Raleway"/>
                <a:cs typeface="Raleway"/>
                <a:sym typeface="Raleway"/>
              </a:rPr>
              <a:t>Evaluate </a:t>
            </a:r>
            <a:r>
              <a:rPr b="1" lang="en" sz="2300">
                <a:solidFill>
                  <a:schemeClr val="lt2"/>
                </a:solidFill>
                <a:latin typeface="Raleway"/>
                <a:ea typeface="Raleway"/>
                <a:cs typeface="Raleway"/>
                <a:sym typeface="Raleway"/>
              </a:rPr>
              <a:t>Staff Positions</a:t>
            </a:r>
            <a:endParaRPr b="1" sz="2300">
              <a:solidFill>
                <a:schemeClr val="lt2"/>
              </a:solidFill>
              <a:latin typeface="Raleway"/>
              <a:ea typeface="Raleway"/>
              <a:cs typeface="Raleway"/>
              <a:sym typeface="Raleway"/>
            </a:endParaRPr>
          </a:p>
        </p:txBody>
      </p:sp>
      <p:sp>
        <p:nvSpPr>
          <p:cNvPr id="168" name="Google Shape;168;p24"/>
          <p:cNvSpPr txBox="1"/>
          <p:nvPr>
            <p:ph idx="4294967295" type="body"/>
          </p:nvPr>
        </p:nvSpPr>
        <p:spPr>
          <a:xfrm>
            <a:off x="2855550" y="1377480"/>
            <a:ext cx="3432900" cy="3327900"/>
          </a:xfrm>
          <a:prstGeom prst="rect">
            <a:avLst/>
          </a:prstGeom>
        </p:spPr>
        <p:txBody>
          <a:bodyPr anchorCtr="0" anchor="t" bIns="91425" lIns="91425" spcFirstLastPara="1" rIns="91425" wrap="square" tIns="91425">
            <a:noAutofit/>
          </a:bodyPr>
          <a:lstStyle/>
          <a:p>
            <a:pPr indent="-317500" lvl="0" marL="457200" rtl="0" algn="l">
              <a:spcBef>
                <a:spcPts val="600"/>
              </a:spcBef>
              <a:spcAft>
                <a:spcPts val="0"/>
              </a:spcAft>
              <a:buClr>
                <a:srgbClr val="364152"/>
              </a:buClr>
              <a:buSzPts val="1400"/>
              <a:buFont typeface="Raleway"/>
              <a:buChar char="➔"/>
            </a:pPr>
            <a:r>
              <a:rPr lang="en" sz="1400">
                <a:solidFill>
                  <a:srgbClr val="364152"/>
                </a:solidFill>
                <a:highlight>
                  <a:srgbClr val="FFFFFF"/>
                </a:highlight>
                <a:latin typeface="Raleway"/>
                <a:ea typeface="Raleway"/>
                <a:cs typeface="Raleway"/>
                <a:sym typeface="Raleway"/>
              </a:rPr>
              <a:t>Delay hiring new staff members or explore part-time employment options.</a:t>
            </a:r>
            <a:endParaRPr sz="1400">
              <a:solidFill>
                <a:srgbClr val="364152"/>
              </a:solidFill>
              <a:highlight>
                <a:srgbClr val="FFFFFF"/>
              </a:highlight>
              <a:latin typeface="Raleway"/>
              <a:ea typeface="Raleway"/>
              <a:cs typeface="Raleway"/>
              <a:sym typeface="Raleway"/>
            </a:endParaRPr>
          </a:p>
          <a:p>
            <a:pPr indent="-317500" lvl="0" marL="457200" rtl="0" algn="l">
              <a:spcBef>
                <a:spcPts val="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Part-Time or Minimize Positions:</a:t>
            </a:r>
            <a:br>
              <a:rPr lang="en" sz="1400">
                <a:latin typeface="Raleway"/>
                <a:ea typeface="Raleway"/>
                <a:cs typeface="Raleway"/>
                <a:sym typeface="Raleway"/>
              </a:rPr>
            </a:br>
            <a:r>
              <a:rPr lang="en" sz="1400">
                <a:latin typeface="Raleway"/>
                <a:ea typeface="Raleway"/>
                <a:cs typeface="Raleway"/>
                <a:sym typeface="Raleway"/>
              </a:rPr>
              <a:t>Instead of getting rid of a position.  Make the reading specialists part time or combine the two staff into one full time position.</a:t>
            </a:r>
            <a:endParaRPr sz="14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Reduce a </a:t>
            </a:r>
            <a:r>
              <a:rPr b="1" lang="en" sz="1400">
                <a:solidFill>
                  <a:schemeClr val="dk1"/>
                </a:solidFill>
                <a:latin typeface="Raleway"/>
                <a:ea typeface="Raleway"/>
                <a:cs typeface="Raleway"/>
                <a:sym typeface="Raleway"/>
              </a:rPr>
              <a:t>Paraprofessional</a:t>
            </a:r>
            <a:r>
              <a:rPr b="1" lang="en" sz="1400">
                <a:solidFill>
                  <a:schemeClr val="dk1"/>
                </a:solidFill>
                <a:latin typeface="Raleway"/>
                <a:ea typeface="Raleway"/>
                <a:cs typeface="Raleway"/>
                <a:sym typeface="Raleway"/>
              </a:rPr>
              <a:t> Position:  </a:t>
            </a:r>
            <a:r>
              <a:rPr lang="en" sz="1400">
                <a:latin typeface="Raleway"/>
                <a:ea typeface="Raleway"/>
                <a:cs typeface="Raleway"/>
                <a:sym typeface="Raleway"/>
              </a:rPr>
              <a:t>I would cut one position due to negative results observed on student progress.</a:t>
            </a:r>
            <a:br>
              <a:rPr lang="en" sz="1400">
                <a:latin typeface="Raleway"/>
                <a:ea typeface="Raleway"/>
                <a:cs typeface="Raleway"/>
                <a:sym typeface="Raleway"/>
              </a:rPr>
            </a:br>
            <a:endParaRPr sz="1200">
              <a:solidFill>
                <a:schemeClr val="dk2"/>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title"/>
          </p:nvPr>
        </p:nvSpPr>
        <p:spPr>
          <a:xfrm>
            <a:off x="214925" y="336375"/>
            <a:ext cx="8620500" cy="101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What are people saying?  </a:t>
            </a:r>
            <a:endParaRPr sz="4000"/>
          </a:p>
          <a:p>
            <a:pPr indent="0" lvl="0" marL="0" rtl="0" algn="ctr">
              <a:spcBef>
                <a:spcPts val="0"/>
              </a:spcBef>
              <a:spcAft>
                <a:spcPts val="0"/>
              </a:spcAft>
              <a:buNone/>
            </a:pPr>
            <a:r>
              <a:rPr lang="en" sz="4000"/>
              <a:t>Evaluate the data.</a:t>
            </a:r>
            <a:endParaRPr sz="4000"/>
          </a:p>
        </p:txBody>
      </p:sp>
      <p:sp>
        <p:nvSpPr>
          <p:cNvPr id="174" name="Google Shape;174;p25"/>
          <p:cNvSpPr/>
          <p:nvPr/>
        </p:nvSpPr>
        <p:spPr>
          <a:xfrm>
            <a:off x="371775" y="1988900"/>
            <a:ext cx="2629500" cy="2244900"/>
          </a:xfrm>
          <a:prstGeom prst="wedgeRectCallout">
            <a:avLst>
              <a:gd fmla="val -20833" name="adj1"/>
              <a:gd fmla="val 6250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5"/>
          <p:cNvSpPr/>
          <p:nvPr/>
        </p:nvSpPr>
        <p:spPr>
          <a:xfrm>
            <a:off x="3210432" y="1988900"/>
            <a:ext cx="2629500" cy="2244900"/>
          </a:xfrm>
          <a:prstGeom prst="wedgeRectCallout">
            <a:avLst>
              <a:gd fmla="val -20833" name="adj1"/>
              <a:gd fmla="val 62500" name="adj2"/>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
          <p:cNvSpPr/>
          <p:nvPr/>
        </p:nvSpPr>
        <p:spPr>
          <a:xfrm>
            <a:off x="6049089" y="1988900"/>
            <a:ext cx="2629500" cy="2244900"/>
          </a:xfrm>
          <a:prstGeom prst="wedgeRectCallout">
            <a:avLst>
              <a:gd fmla="val -20833" name="adj1"/>
              <a:gd fmla="val 625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p:cNvSpPr txBox="1"/>
          <p:nvPr>
            <p:ph type="title"/>
          </p:nvPr>
        </p:nvSpPr>
        <p:spPr>
          <a:xfrm>
            <a:off x="6049075" y="2002625"/>
            <a:ext cx="2481600" cy="200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700"/>
              <a:t>Reasons for a Staff Cut:</a:t>
            </a:r>
            <a:endParaRPr b="0" sz="1700"/>
          </a:p>
          <a:p>
            <a:pPr indent="-323850" lvl="0" marL="457200" rtl="0" algn="l">
              <a:spcBef>
                <a:spcPts val="1200"/>
              </a:spcBef>
              <a:spcAft>
                <a:spcPts val="0"/>
              </a:spcAft>
              <a:buSzPts val="1500"/>
              <a:buChar char="●"/>
            </a:pPr>
            <a:r>
              <a:rPr b="0" lang="en" sz="1500"/>
              <a:t>Ineffective</a:t>
            </a:r>
            <a:r>
              <a:rPr b="0" lang="en" sz="1500"/>
              <a:t> teacher when they were helping in the classroom</a:t>
            </a:r>
            <a:endParaRPr b="0" sz="1500"/>
          </a:p>
          <a:p>
            <a:pPr indent="-323850" lvl="0" marL="457200" rtl="0" algn="l">
              <a:spcBef>
                <a:spcPts val="0"/>
              </a:spcBef>
              <a:spcAft>
                <a:spcPts val="0"/>
              </a:spcAft>
              <a:buSzPts val="1500"/>
              <a:buChar char="●"/>
            </a:pPr>
            <a:r>
              <a:rPr b="0" lang="en" sz="1500"/>
              <a:t>No progress seen with this particular paraprofessional.</a:t>
            </a:r>
            <a:endParaRPr b="0" sz="1500"/>
          </a:p>
        </p:txBody>
      </p:sp>
      <p:sp>
        <p:nvSpPr>
          <p:cNvPr id="178" name="Google Shape;178;p25"/>
          <p:cNvSpPr txBox="1"/>
          <p:nvPr>
            <p:ph type="title"/>
          </p:nvPr>
        </p:nvSpPr>
        <p:spPr>
          <a:xfrm>
            <a:off x="44797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Reading Specialist Impact:</a:t>
            </a:r>
            <a:r>
              <a:rPr b="0" lang="en" sz="1400"/>
              <a:t> </a:t>
            </a:r>
            <a:endParaRPr b="0" sz="1400"/>
          </a:p>
          <a:p>
            <a:pPr indent="0" lvl="0" marL="0" rtl="0" algn="l">
              <a:spcBef>
                <a:spcPts val="1200"/>
              </a:spcBef>
              <a:spcAft>
                <a:spcPts val="1200"/>
              </a:spcAft>
              <a:buNone/>
            </a:pPr>
            <a:r>
              <a:rPr b="0" lang="en" sz="1400"/>
              <a:t>Data showing that students working with part-time reading specialists achieve similar progress compared to those with full-time support.  This needs to be evaluated by observation.</a:t>
            </a:r>
            <a:endParaRPr sz="1700"/>
          </a:p>
        </p:txBody>
      </p:sp>
      <p:sp>
        <p:nvSpPr>
          <p:cNvPr id="179" name="Google Shape;179;p25"/>
          <p:cNvSpPr txBox="1"/>
          <p:nvPr>
            <p:ph type="title"/>
          </p:nvPr>
        </p:nvSpPr>
        <p:spPr>
          <a:xfrm>
            <a:off x="328662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Paraprofessional Impact:</a:t>
            </a:r>
            <a:endParaRPr sz="1300"/>
          </a:p>
          <a:p>
            <a:pPr indent="0" lvl="0" marL="0" rtl="0" algn="l">
              <a:spcBef>
                <a:spcPts val="1200"/>
              </a:spcBef>
              <a:spcAft>
                <a:spcPts val="1200"/>
              </a:spcAft>
              <a:buNone/>
            </a:pPr>
            <a:r>
              <a:rPr b="0" lang="en" sz="1300"/>
              <a:t>Evidence that reducing one paraprofessional position does not negatively affect student progress, or highlighting negative outcomes that justify the reduction.</a:t>
            </a:r>
            <a:endParaRPr b="0" sz="1600"/>
          </a:p>
        </p:txBody>
      </p:sp>
      <p:sp>
        <p:nvSpPr>
          <p:cNvPr id="180" name="Google Shape;180;p25"/>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accent5"/>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283100" y="71215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a:t>
            </a:r>
            <a:r>
              <a:rPr lang="en" sz="4500"/>
              <a:t> Do you really need to adopt a new curriculum to </a:t>
            </a:r>
            <a:r>
              <a:rPr lang="en" sz="4500">
                <a:solidFill>
                  <a:schemeClr val="accent5"/>
                </a:solidFill>
              </a:rPr>
              <a:t>teach and for kids to learn</a:t>
            </a:r>
            <a:r>
              <a:rPr lang="en" sz="4500">
                <a:solidFill>
                  <a:schemeClr val="accent5"/>
                </a:solidFill>
              </a:rPr>
              <a:t>?</a:t>
            </a:r>
            <a:endParaRPr sz="4500">
              <a:solidFill>
                <a:schemeClr val="accent5"/>
              </a:solidFill>
            </a:endParaRPr>
          </a:p>
        </p:txBody>
      </p:sp>
      <p:grpSp>
        <p:nvGrpSpPr>
          <p:cNvPr id="186" name="Google Shape;186;p26"/>
          <p:cNvGrpSpPr/>
          <p:nvPr/>
        </p:nvGrpSpPr>
        <p:grpSpPr>
          <a:xfrm>
            <a:off x="6781388" y="2464029"/>
            <a:ext cx="2212050" cy="2537076"/>
            <a:chOff x="6803275" y="395363"/>
            <a:chExt cx="2212050" cy="2537076"/>
          </a:xfrm>
        </p:grpSpPr>
        <p:pic>
          <p:nvPicPr>
            <p:cNvPr id="187" name="Google Shape;187;p26"/>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descr="Piece of duct tape sticking a note to the slide" id="188" name="Google Shape;188;p26"/>
            <p:cNvPicPr preferRelativeResize="0"/>
            <p:nvPr/>
          </p:nvPicPr>
          <p:blipFill rotWithShape="1">
            <a:blip r:embed="rId4">
              <a:alphaModFix/>
            </a:blip>
            <a:srcRect b="10011" l="9244" r="2118" t="5926"/>
            <a:stretch/>
          </p:blipFill>
          <p:spPr>
            <a:xfrm rot="154826">
              <a:off x="7370663" y="419419"/>
              <a:ext cx="1077273" cy="382687"/>
            </a:xfrm>
            <a:prstGeom prst="rect">
              <a:avLst/>
            </a:prstGeom>
            <a:noFill/>
            <a:ln>
              <a:noFill/>
            </a:ln>
          </p:spPr>
        </p:pic>
        <p:sp>
          <p:nvSpPr>
            <p:cNvPr id="189" name="Google Shape;189;p26"/>
            <p:cNvSpPr txBox="1"/>
            <p:nvPr/>
          </p:nvSpPr>
          <p:spPr>
            <a:xfrm>
              <a:off x="6944800" y="68423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0" lvl="0" marL="0" rtl="0" algn="l">
                <a:spcBef>
                  <a:spcPts val="800"/>
                </a:spcBef>
                <a:spcAft>
                  <a:spcPts val="0"/>
                </a:spcAft>
                <a:buClr>
                  <a:schemeClr val="dk2"/>
                </a:buClr>
                <a:buSzPts val="1100"/>
                <a:buFont typeface="Arial"/>
                <a:buNone/>
              </a:pPr>
              <a:r>
                <a:rPr b="1" lang="en">
                  <a:solidFill>
                    <a:schemeClr val="dk1"/>
                  </a:solidFill>
                  <a:latin typeface="Raleway"/>
                  <a:ea typeface="Raleway"/>
                  <a:cs typeface="Raleway"/>
                  <a:sym typeface="Raleway"/>
                </a:rPr>
                <a:t>Many schools just need to learn how to use the current curriculum that they have.  Another way to say this is, “Let the cake bake!”</a:t>
              </a:r>
              <a:endParaRPr b="1">
                <a:solidFill>
                  <a:schemeClr val="dk1"/>
                </a:solidFill>
                <a:latin typeface="Raleway"/>
                <a:ea typeface="Raleway"/>
                <a:cs typeface="Raleway"/>
                <a:sym typeface="Raleway"/>
              </a:endParaRPr>
            </a:p>
            <a:p>
              <a:pPr indent="0" lvl="0" marL="0" rtl="0" algn="l">
                <a:spcBef>
                  <a:spcPts val="800"/>
                </a:spcBef>
                <a:spcAft>
                  <a:spcPts val="800"/>
                </a:spcAft>
                <a:buNone/>
              </a:pPr>
              <a:r>
                <a:t/>
              </a:r>
              <a:endParaRPr b="1" sz="1200">
                <a:solidFill>
                  <a:schemeClr val="dk2"/>
                </a:solidFill>
                <a:latin typeface="Raleway"/>
                <a:ea typeface="Raleway"/>
                <a:cs typeface="Raleway"/>
                <a:sym typeface="Raleway"/>
              </a:endParaRPr>
            </a:p>
          </p:txBody>
        </p:sp>
      </p:grpSp>
      <p:pic>
        <p:nvPicPr>
          <p:cNvPr id="190" name="Google Shape;190;p26"/>
          <p:cNvPicPr preferRelativeResize="0"/>
          <p:nvPr/>
        </p:nvPicPr>
        <p:blipFill>
          <a:blip r:embed="rId5">
            <a:alphaModFix/>
          </a:blip>
          <a:stretch>
            <a:fillRect/>
          </a:stretch>
        </p:blipFill>
        <p:spPr>
          <a:xfrm>
            <a:off x="3209088" y="3094550"/>
            <a:ext cx="2466975" cy="18478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7"/>
          <p:cNvSpPr txBox="1"/>
          <p:nvPr>
            <p:ph type="title"/>
          </p:nvPr>
        </p:nvSpPr>
        <p:spPr>
          <a:xfrm>
            <a:off x="283099" y="712150"/>
            <a:ext cx="86223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5"/>
                </a:solidFill>
              </a:rPr>
              <a:t>4.  Teamwork makes the dream work</a:t>
            </a:r>
            <a:r>
              <a:rPr lang="en">
                <a:solidFill>
                  <a:schemeClr val="accent5"/>
                </a:solidFill>
              </a:rPr>
              <a:t>!</a:t>
            </a:r>
            <a:r>
              <a:rPr lang="en"/>
              <a:t> Use your own staff to equip others.</a:t>
            </a:r>
            <a:endParaRPr/>
          </a:p>
          <a:p>
            <a:pPr indent="0" lvl="0" marL="0" rtl="0" algn="l">
              <a:spcBef>
                <a:spcPts val="1000"/>
              </a:spcBef>
              <a:spcAft>
                <a:spcPts val="0"/>
              </a:spcAft>
              <a:buNone/>
            </a:pPr>
            <a:r>
              <a:rPr b="0" lang="en" sz="2400"/>
              <a:t>(Many teachers are well equipped to make</a:t>
            </a:r>
            <a:endParaRPr b="0" sz="2400"/>
          </a:p>
          <a:p>
            <a:pPr indent="0" lvl="0" marL="0" rtl="0" algn="l">
              <a:spcBef>
                <a:spcPts val="1000"/>
              </a:spcBef>
              <a:spcAft>
                <a:spcPts val="1000"/>
              </a:spcAft>
              <a:buNone/>
            </a:pPr>
            <a:r>
              <a:rPr b="0" lang="en" sz="2400"/>
              <a:t>our learning community stronger).</a:t>
            </a:r>
            <a:endParaRPr b="0" sz="2400"/>
          </a:p>
        </p:txBody>
      </p:sp>
      <p:grpSp>
        <p:nvGrpSpPr>
          <p:cNvPr id="196" name="Google Shape;196;p27"/>
          <p:cNvGrpSpPr/>
          <p:nvPr/>
        </p:nvGrpSpPr>
        <p:grpSpPr>
          <a:xfrm>
            <a:off x="6781388" y="2464035"/>
            <a:ext cx="2212050" cy="2537076"/>
            <a:chOff x="6803275" y="395363"/>
            <a:chExt cx="2212050" cy="2537076"/>
          </a:xfrm>
        </p:grpSpPr>
        <p:pic>
          <p:nvPicPr>
            <p:cNvPr id="197" name="Google Shape;197;p27"/>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descr="Piece of duct tape sticking a note to the slide" id="198" name="Google Shape;198;p27"/>
            <p:cNvPicPr preferRelativeResize="0"/>
            <p:nvPr/>
          </p:nvPicPr>
          <p:blipFill rotWithShape="1">
            <a:blip r:embed="rId4">
              <a:alphaModFix/>
            </a:blip>
            <a:srcRect b="10011" l="9244" r="2118" t="5926"/>
            <a:stretch/>
          </p:blipFill>
          <p:spPr>
            <a:xfrm rot="154826">
              <a:off x="7370663" y="419419"/>
              <a:ext cx="1077273" cy="382687"/>
            </a:xfrm>
            <a:prstGeom prst="rect">
              <a:avLst/>
            </a:prstGeom>
            <a:noFill/>
            <a:ln>
              <a:noFill/>
            </a:ln>
          </p:spPr>
        </p:pic>
        <p:sp>
          <p:nvSpPr>
            <p:cNvPr id="199" name="Google Shape;199;p27"/>
            <p:cNvSpPr txBox="1"/>
            <p:nvPr/>
          </p:nvSpPr>
          <p:spPr>
            <a:xfrm>
              <a:off x="6944800" y="68423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0" lvl="0" marL="0" rtl="0" algn="l">
                <a:spcBef>
                  <a:spcPts val="800"/>
                </a:spcBef>
                <a:spcAft>
                  <a:spcPts val="0"/>
                </a:spcAft>
                <a:buNone/>
              </a:pPr>
              <a:r>
                <a:rPr lang="en" sz="1100">
                  <a:solidFill>
                    <a:srgbClr val="364152"/>
                  </a:solidFill>
                  <a:highlight>
                    <a:srgbClr val="FFFFFF"/>
                  </a:highlight>
                </a:rPr>
                <a:t>Minimize professional development activities to focus only on essential training.</a:t>
              </a:r>
              <a:endParaRPr sz="1100">
                <a:solidFill>
                  <a:srgbClr val="364152"/>
                </a:solidFill>
                <a:highlight>
                  <a:srgbClr val="FFFFFF"/>
                </a:highlight>
              </a:endParaRPr>
            </a:p>
            <a:p>
              <a:pPr indent="0" lvl="0" marL="0" rtl="0" algn="l">
                <a:spcBef>
                  <a:spcPts val="800"/>
                </a:spcBef>
                <a:spcAft>
                  <a:spcPts val="800"/>
                </a:spcAft>
                <a:buNone/>
              </a:pPr>
              <a:r>
                <a:rPr lang="en" sz="1100">
                  <a:solidFill>
                    <a:srgbClr val="364152"/>
                  </a:solidFill>
                  <a:highlight>
                    <a:srgbClr val="FFFFFF"/>
                  </a:highlight>
                </a:rPr>
                <a:t>This training can be led by fellow teachers who use our curriculum to its maximum potential.</a:t>
              </a:r>
              <a:endParaRPr sz="1100">
                <a:solidFill>
                  <a:srgbClr val="364152"/>
                </a:solidFill>
                <a:highlight>
                  <a:srgbClr val="FFFFFF"/>
                </a:highligh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8"/>
          <p:cNvSpPr txBox="1"/>
          <p:nvPr>
            <p:ph type="title"/>
          </p:nvPr>
        </p:nvSpPr>
        <p:spPr>
          <a:xfrm>
            <a:off x="2899803" y="1307991"/>
            <a:ext cx="62442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28"/>
          <p:cNvPicPr preferRelativeResize="0"/>
          <p:nvPr/>
        </p:nvPicPr>
        <p:blipFill>
          <a:blip r:embed="rId3">
            <a:alphaModFix/>
          </a:blip>
          <a:stretch>
            <a:fillRect/>
          </a:stretch>
        </p:blipFill>
        <p:spPr>
          <a:xfrm>
            <a:off x="3443100" y="145900"/>
            <a:ext cx="4997601" cy="4997601"/>
          </a:xfrm>
          <a:prstGeom prst="rect">
            <a:avLst/>
          </a:prstGeom>
          <a:noFill/>
          <a:ln>
            <a:noFill/>
          </a:ln>
        </p:spPr>
      </p:pic>
      <p:sp>
        <p:nvSpPr>
          <p:cNvPr id="206" name="Google Shape;206;p28"/>
          <p:cNvSpPr txBox="1"/>
          <p:nvPr/>
        </p:nvSpPr>
        <p:spPr>
          <a:xfrm>
            <a:off x="260700" y="1429050"/>
            <a:ext cx="3182400" cy="35934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a:p>
            <a:pPr indent="0" lvl="0" marL="0" rtl="0" algn="l">
              <a:spcBef>
                <a:spcPts val="0"/>
              </a:spcBef>
              <a:spcAft>
                <a:spcPts val="0"/>
              </a:spcAft>
              <a:buNone/>
            </a:pPr>
            <a:r>
              <a:rPr b="1" lang="en" sz="1800">
                <a:solidFill>
                  <a:schemeClr val="dk2"/>
                </a:solidFill>
                <a:latin typeface="Raleway"/>
                <a:ea typeface="Raleway"/>
                <a:cs typeface="Raleway"/>
                <a:sym typeface="Raleway"/>
              </a:rPr>
              <a:t>"Alone we can do so little; together we can do so much."</a:t>
            </a:r>
            <a:endParaRPr b="1" sz="18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t/>
            </a:r>
            <a:endParaRPr b="1" sz="1800">
              <a:solidFill>
                <a:schemeClr val="dk2"/>
              </a:solidFill>
              <a:latin typeface="Raleway"/>
              <a:ea typeface="Raleway"/>
              <a:cs typeface="Raleway"/>
              <a:sym typeface="Raleway"/>
            </a:endParaRPr>
          </a:p>
          <a:p>
            <a:pPr indent="0" lvl="0" marL="0" rtl="0" algn="l">
              <a:spcBef>
                <a:spcPts val="0"/>
              </a:spcBef>
              <a:spcAft>
                <a:spcPts val="0"/>
              </a:spcAft>
              <a:buNone/>
            </a:pPr>
            <a:r>
              <a:rPr b="1" lang="en" sz="1800">
                <a:solidFill>
                  <a:schemeClr val="dk2"/>
                </a:solidFill>
                <a:latin typeface="Raleway"/>
                <a:ea typeface="Raleway"/>
                <a:cs typeface="Raleway"/>
                <a:sym typeface="Raleway"/>
              </a:rPr>
              <a:t>— Helen Keller</a:t>
            </a:r>
            <a:endParaRPr b="1" sz="1800">
              <a:solidFill>
                <a:schemeClr val="dk2"/>
              </a:solidFill>
              <a:latin typeface="Raleway"/>
              <a:ea typeface="Raleway"/>
              <a:cs typeface="Raleway"/>
              <a:sym typeface="Raleway"/>
            </a:endParaRPr>
          </a:p>
        </p:txBody>
      </p:sp>
      <p:pic>
        <p:nvPicPr>
          <p:cNvPr descr="Piece of duct tape sticking a note to the slide" id="207" name="Google Shape;207;p28"/>
          <p:cNvPicPr preferRelativeResize="0"/>
          <p:nvPr/>
        </p:nvPicPr>
        <p:blipFill rotWithShape="1">
          <a:blip r:embed="rId4">
            <a:alphaModFix/>
          </a:blip>
          <a:srcRect b="10011" l="9244" r="2118" t="5926"/>
          <a:stretch/>
        </p:blipFill>
        <p:spPr>
          <a:xfrm rot="154828">
            <a:off x="812275" y="924951"/>
            <a:ext cx="2072000" cy="7360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1" name="Shape 211"/>
        <p:cNvGrpSpPr/>
        <p:nvPr/>
      </p:nvGrpSpPr>
      <p:grpSpPr>
        <a:xfrm>
          <a:off x="0" y="0"/>
          <a:ext cx="0" cy="0"/>
          <a:chOff x="0" y="0"/>
          <a:chExt cx="0" cy="0"/>
        </a:xfrm>
      </p:grpSpPr>
      <p:pic>
        <p:nvPicPr>
          <p:cNvPr id="212" name="Google Shape;212;p29"/>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213" name="Google Shape;213;p29"/>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214" name="Google Shape;214;p29"/>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chemeClr val="lt2"/>
                </a:solidFill>
                <a:latin typeface="Raleway"/>
                <a:ea typeface="Raleway"/>
                <a:cs typeface="Raleway"/>
                <a:sym typeface="Raleway"/>
              </a:rPr>
              <a:t>Examples</a:t>
            </a:r>
            <a:endParaRPr b="1" sz="3000">
              <a:solidFill>
                <a:schemeClr val="lt2"/>
              </a:solidFill>
              <a:latin typeface="Raleway"/>
              <a:ea typeface="Raleway"/>
              <a:cs typeface="Raleway"/>
              <a:sym typeface="Raleway"/>
            </a:endParaRPr>
          </a:p>
        </p:txBody>
      </p:sp>
      <p:sp>
        <p:nvSpPr>
          <p:cNvPr id="215" name="Google Shape;215;p29"/>
          <p:cNvSpPr txBox="1"/>
          <p:nvPr>
            <p:ph idx="4294967295" type="body"/>
          </p:nvPr>
        </p:nvSpPr>
        <p:spPr>
          <a:xfrm>
            <a:off x="2855550" y="1377475"/>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Raleway"/>
                <a:ea typeface="Raleway"/>
                <a:cs typeface="Raleway"/>
                <a:sym typeface="Raleway"/>
              </a:rPr>
              <a:t>People need to hear the treasure of ideas brought forth from other staff.</a:t>
            </a:r>
            <a:endParaRPr sz="1200">
              <a:latin typeface="Raleway"/>
              <a:ea typeface="Raleway"/>
              <a:cs typeface="Raleway"/>
              <a:sym typeface="Raleway"/>
            </a:endParaRPr>
          </a:p>
          <a:p>
            <a:pPr indent="0" lvl="0" marL="0" rtl="0" algn="l">
              <a:spcBef>
                <a:spcPts val="1600"/>
              </a:spcBef>
              <a:spcAft>
                <a:spcPts val="0"/>
              </a:spcAft>
              <a:buNone/>
            </a:pPr>
            <a:r>
              <a:rPr lang="en" sz="1200">
                <a:latin typeface="Raleway"/>
                <a:ea typeface="Raleway"/>
                <a:cs typeface="Raleway"/>
                <a:sym typeface="Raleway"/>
              </a:rPr>
              <a:t>Observations</a:t>
            </a:r>
            <a:r>
              <a:rPr lang="en" sz="1200">
                <a:latin typeface="Raleway"/>
                <a:ea typeface="Raleway"/>
                <a:cs typeface="Raleway"/>
                <a:sym typeface="Raleway"/>
              </a:rPr>
              <a:t> will be conducted based on a rubric after teacher collaboration in a professional development looking for…</a:t>
            </a:r>
            <a:endParaRPr sz="1200">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Effective Teaching Practices</a:t>
            </a:r>
            <a:br>
              <a:rPr lang="en" sz="1400">
                <a:latin typeface="Raleway"/>
                <a:ea typeface="Raleway"/>
                <a:cs typeface="Raleway"/>
                <a:sym typeface="Raleway"/>
              </a:rPr>
            </a:br>
            <a:r>
              <a:rPr lang="en" sz="1200">
                <a:latin typeface="Raleway"/>
                <a:ea typeface="Raleway"/>
                <a:cs typeface="Raleway"/>
                <a:sym typeface="Raleway"/>
              </a:rPr>
              <a:t>Were emphasized goals practiced immediately?</a:t>
            </a:r>
            <a:endParaRPr sz="12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Student Engagement</a:t>
            </a:r>
            <a:br>
              <a:rPr lang="en" sz="1400">
                <a:latin typeface="Raleway"/>
                <a:ea typeface="Raleway"/>
                <a:cs typeface="Raleway"/>
                <a:sym typeface="Raleway"/>
              </a:rPr>
            </a:br>
            <a:r>
              <a:rPr lang="en" sz="1200">
                <a:latin typeface="Raleway"/>
                <a:ea typeface="Raleway"/>
                <a:cs typeface="Raleway"/>
                <a:sym typeface="Raleway"/>
              </a:rPr>
              <a:t>Were practical ideas implemented to foster active participation?</a:t>
            </a:r>
            <a:endParaRPr sz="1200">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0"/>
          <p:cNvSpPr txBox="1"/>
          <p:nvPr>
            <p:ph type="title"/>
          </p:nvPr>
        </p:nvSpPr>
        <p:spPr>
          <a:xfrm>
            <a:off x="265500" y="1912650"/>
            <a:ext cx="4045200" cy="131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2700">
                <a:solidFill>
                  <a:schemeClr val="dk2"/>
                </a:solidFill>
              </a:rPr>
              <a:t>5. </a:t>
            </a:r>
            <a:r>
              <a:rPr b="0" lang="en" sz="2400">
                <a:solidFill>
                  <a:schemeClr val="dk2"/>
                </a:solidFill>
              </a:rPr>
              <a:t>   Delay any </a:t>
            </a:r>
            <a:r>
              <a:rPr b="0" lang="en" sz="2400">
                <a:solidFill>
                  <a:schemeClr val="dk2"/>
                </a:solidFill>
              </a:rPr>
              <a:t> </a:t>
            </a:r>
            <a:r>
              <a:rPr lang="en"/>
              <a:t>NON-URGENT MAINTENENCE </a:t>
            </a:r>
            <a:r>
              <a:rPr lang="en" sz="2400"/>
              <a:t> </a:t>
            </a:r>
            <a:r>
              <a:rPr b="0" lang="en" sz="2400">
                <a:solidFill>
                  <a:schemeClr val="dk2"/>
                </a:solidFill>
              </a:rPr>
              <a:t>projects.</a:t>
            </a:r>
            <a:endParaRPr b="0" sz="2400">
              <a:solidFill>
                <a:schemeClr val="dk2"/>
              </a:solidFill>
            </a:endParaRPr>
          </a:p>
        </p:txBody>
      </p:sp>
      <p:pic>
        <p:nvPicPr>
          <p:cNvPr id="221" name="Google Shape;221;p30"/>
          <p:cNvPicPr preferRelativeResize="0"/>
          <p:nvPr/>
        </p:nvPicPr>
        <p:blipFill rotWithShape="1">
          <a:blip r:embed="rId3">
            <a:alphaModFix/>
          </a:blip>
          <a:srcRect b="0" l="3850" r="-3850" t="0"/>
          <a:stretch/>
        </p:blipFill>
        <p:spPr>
          <a:xfrm>
            <a:off x="5208350" y="52350"/>
            <a:ext cx="3659350" cy="5038800"/>
          </a:xfrm>
          <a:prstGeom prst="rect">
            <a:avLst/>
          </a:prstGeom>
          <a:noFill/>
          <a:ln>
            <a:noFill/>
          </a:ln>
        </p:spPr>
      </p:pic>
      <p:grpSp>
        <p:nvGrpSpPr>
          <p:cNvPr id="222" name="Google Shape;222;p30"/>
          <p:cNvGrpSpPr/>
          <p:nvPr/>
        </p:nvGrpSpPr>
        <p:grpSpPr>
          <a:xfrm>
            <a:off x="6931938" y="2571760"/>
            <a:ext cx="2212050" cy="2537076"/>
            <a:chOff x="6803275" y="395363"/>
            <a:chExt cx="2212050" cy="2537076"/>
          </a:xfrm>
        </p:grpSpPr>
        <p:pic>
          <p:nvPicPr>
            <p:cNvPr id="223" name="Google Shape;223;p30"/>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descr="Piece of duct tape sticking a note to the slide" id="224" name="Google Shape;224;p30"/>
            <p:cNvPicPr preferRelativeResize="0"/>
            <p:nvPr/>
          </p:nvPicPr>
          <p:blipFill rotWithShape="1">
            <a:blip r:embed="rId5">
              <a:alphaModFix/>
            </a:blip>
            <a:srcRect b="10011" l="9244" r="2118" t="5926"/>
            <a:stretch/>
          </p:blipFill>
          <p:spPr>
            <a:xfrm rot="154826">
              <a:off x="7370663" y="419419"/>
              <a:ext cx="1077273" cy="382687"/>
            </a:xfrm>
            <a:prstGeom prst="rect">
              <a:avLst/>
            </a:prstGeom>
            <a:noFill/>
            <a:ln>
              <a:noFill/>
            </a:ln>
          </p:spPr>
        </p:pic>
        <p:sp>
          <p:nvSpPr>
            <p:cNvPr id="225" name="Google Shape;225;p30"/>
            <p:cNvSpPr txBox="1"/>
            <p:nvPr/>
          </p:nvSpPr>
          <p:spPr>
            <a:xfrm>
              <a:off x="6944800" y="68423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0" lvl="0" marL="0" rtl="0" algn="l">
                <a:spcBef>
                  <a:spcPts val="800"/>
                </a:spcBef>
                <a:spcAft>
                  <a:spcPts val="0"/>
                </a:spcAft>
                <a:buClr>
                  <a:schemeClr val="dk2"/>
                </a:buClr>
                <a:buSzPts val="1100"/>
                <a:buFont typeface="Arial"/>
                <a:buNone/>
              </a:pPr>
              <a:r>
                <a:rPr lang="en" sz="1200">
                  <a:solidFill>
                    <a:srgbClr val="364152"/>
                  </a:solidFill>
                  <a:highlight>
                    <a:srgbClr val="FFFFFF"/>
                  </a:highlight>
                  <a:latin typeface="Raleway"/>
                  <a:ea typeface="Raleway"/>
                  <a:cs typeface="Raleway"/>
                  <a:sym typeface="Raleway"/>
                </a:rPr>
                <a:t>Postpone any maintenance projects that are not urgent</a:t>
              </a:r>
              <a:endParaRPr sz="1300">
                <a:solidFill>
                  <a:schemeClr val="dk2"/>
                </a:solidFill>
                <a:latin typeface="Raleway"/>
                <a:ea typeface="Raleway"/>
                <a:cs typeface="Raleway"/>
                <a:sym typeface="Raleway"/>
              </a:endParaRPr>
            </a:p>
            <a:p>
              <a:pPr indent="0" lvl="0" marL="0" rtl="0" algn="l">
                <a:spcBef>
                  <a:spcPts val="800"/>
                </a:spcBef>
                <a:spcAft>
                  <a:spcPts val="800"/>
                </a:spcAft>
                <a:buNone/>
              </a:pPr>
              <a:r>
                <a:rPr lang="en" sz="1200">
                  <a:solidFill>
                    <a:schemeClr val="dk2"/>
                  </a:solidFill>
                  <a:latin typeface="Raleway"/>
                  <a:ea typeface="Raleway"/>
                  <a:cs typeface="Raleway"/>
                  <a:sym typeface="Raleway"/>
                </a:rPr>
                <a:t>What are our current needs to ensure safety and learning?</a:t>
              </a:r>
              <a:endParaRPr b="1" sz="1200">
                <a:solidFill>
                  <a:schemeClr val="dk1"/>
                </a:solidFill>
                <a:latin typeface="Raleway"/>
                <a:ea typeface="Raleway"/>
                <a:cs typeface="Raleway"/>
                <a:sym typeface="Raleway"/>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9" name="Shape 229"/>
        <p:cNvGrpSpPr/>
        <p:nvPr/>
      </p:nvGrpSpPr>
      <p:grpSpPr>
        <a:xfrm>
          <a:off x="0" y="0"/>
          <a:ext cx="0" cy="0"/>
          <a:chOff x="0" y="0"/>
          <a:chExt cx="0" cy="0"/>
        </a:xfrm>
      </p:grpSpPr>
      <p:pic>
        <p:nvPicPr>
          <p:cNvPr id="230" name="Google Shape;230;p31"/>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231" name="Google Shape;231;p31"/>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232" name="Google Shape;232;p31"/>
          <p:cNvSpPr txBox="1"/>
          <p:nvPr/>
        </p:nvSpPr>
        <p:spPr>
          <a:xfrm>
            <a:off x="2902525" y="1521147"/>
            <a:ext cx="3432900" cy="7626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chemeClr val="lt2"/>
                </a:solidFill>
                <a:latin typeface="Raleway"/>
                <a:ea typeface="Raleway"/>
                <a:cs typeface="Raleway"/>
                <a:sym typeface="Raleway"/>
              </a:rPr>
              <a:t>6.  Restrict Extracurricular Activities</a:t>
            </a:r>
            <a:endParaRPr b="1" sz="3000">
              <a:solidFill>
                <a:schemeClr val="lt2"/>
              </a:solidFill>
              <a:latin typeface="Raleway"/>
              <a:ea typeface="Raleway"/>
              <a:cs typeface="Raleway"/>
              <a:sym typeface="Raleway"/>
            </a:endParaRPr>
          </a:p>
        </p:txBody>
      </p:sp>
      <p:sp>
        <p:nvSpPr>
          <p:cNvPr id="233" name="Google Shape;233;p31"/>
          <p:cNvSpPr txBox="1"/>
          <p:nvPr>
            <p:ph idx="4294967295" type="body"/>
          </p:nvPr>
        </p:nvSpPr>
        <p:spPr>
          <a:xfrm>
            <a:off x="2855550" y="1377480"/>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t/>
            </a:r>
            <a:endParaRPr sz="1200">
              <a:latin typeface="Raleway"/>
              <a:ea typeface="Raleway"/>
              <a:cs typeface="Raleway"/>
              <a:sym typeface="Raleway"/>
            </a:endParaRPr>
          </a:p>
          <a:p>
            <a:pPr indent="0" lvl="0" marL="457200" rtl="0" algn="l">
              <a:spcBef>
                <a:spcPts val="1600"/>
              </a:spcBef>
              <a:spcAft>
                <a:spcPts val="0"/>
              </a:spcAft>
              <a:buNone/>
            </a:pPr>
            <a:r>
              <a:t/>
            </a:r>
            <a:endParaRPr b="1" sz="1400">
              <a:solidFill>
                <a:schemeClr val="dk1"/>
              </a:solidFill>
              <a:latin typeface="Raleway"/>
              <a:ea typeface="Raleway"/>
              <a:cs typeface="Raleway"/>
              <a:sym typeface="Raleway"/>
            </a:endParaRPr>
          </a:p>
          <a:p>
            <a:pPr indent="0" lvl="0" marL="457200" rtl="0" algn="l">
              <a:spcBef>
                <a:spcPts val="1000"/>
              </a:spcBef>
              <a:spcAft>
                <a:spcPts val="0"/>
              </a:spcAft>
              <a:buNone/>
            </a:pPr>
            <a:r>
              <a:t/>
            </a:r>
            <a:endParaRPr b="1" sz="1400">
              <a:solidFill>
                <a:schemeClr val="dk1"/>
              </a:solidFill>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What</a:t>
            </a:r>
            <a:br>
              <a:rPr lang="en" sz="1200">
                <a:latin typeface="Raleway"/>
                <a:ea typeface="Raleway"/>
                <a:cs typeface="Raleway"/>
                <a:sym typeface="Raleway"/>
              </a:rPr>
            </a:br>
            <a:r>
              <a:rPr lang="en" sz="1200">
                <a:latin typeface="Raleway"/>
                <a:ea typeface="Raleway"/>
                <a:cs typeface="Raleway"/>
                <a:sym typeface="Raleway"/>
              </a:rPr>
              <a:t>What </a:t>
            </a:r>
            <a:r>
              <a:rPr lang="en" sz="1200">
                <a:latin typeface="Raleway"/>
                <a:ea typeface="Raleway"/>
                <a:cs typeface="Raleway"/>
                <a:sym typeface="Raleway"/>
              </a:rPr>
              <a:t>activities</a:t>
            </a:r>
            <a:r>
              <a:rPr lang="en" sz="1200">
                <a:latin typeface="Raleway"/>
                <a:ea typeface="Raleway"/>
                <a:cs typeface="Raleway"/>
                <a:sym typeface="Raleway"/>
              </a:rPr>
              <a:t> align with our mission?</a:t>
            </a:r>
            <a:endParaRPr sz="12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Mission</a:t>
            </a:r>
            <a:br>
              <a:rPr lang="en" sz="1400">
                <a:latin typeface="Raleway"/>
                <a:ea typeface="Raleway"/>
                <a:cs typeface="Raleway"/>
                <a:sym typeface="Raleway"/>
              </a:rPr>
            </a:br>
            <a:r>
              <a:rPr lang="en" sz="1400">
                <a:latin typeface="Raleway"/>
                <a:ea typeface="Raleway"/>
                <a:cs typeface="Raleway"/>
                <a:sym typeface="Raleway"/>
              </a:rPr>
              <a:t>“</a:t>
            </a:r>
            <a:r>
              <a:rPr lang="en" sz="1200">
                <a:latin typeface="Raleway"/>
                <a:ea typeface="Raleway"/>
                <a:cs typeface="Raleway"/>
                <a:sym typeface="Raleway"/>
              </a:rPr>
              <a:t>In support of the family, provide the best educational experience to as many students as possible in a moral and wholesome environment.” (American Leadership Academy, 2024).</a:t>
            </a:r>
            <a:endParaRPr sz="1200">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7" name="Shape 237"/>
        <p:cNvGrpSpPr/>
        <p:nvPr/>
      </p:nvGrpSpPr>
      <p:grpSpPr>
        <a:xfrm>
          <a:off x="0" y="0"/>
          <a:ext cx="0" cy="0"/>
          <a:chOff x="0" y="0"/>
          <a:chExt cx="0" cy="0"/>
        </a:xfrm>
      </p:grpSpPr>
      <p:sp>
        <p:nvSpPr>
          <p:cNvPr id="238" name="Google Shape;238;p32"/>
          <p:cNvSpPr txBox="1"/>
          <p:nvPr>
            <p:ph idx="1" type="body"/>
          </p:nvPr>
        </p:nvSpPr>
        <p:spPr>
          <a:xfrm>
            <a:off x="4832750" y="980400"/>
            <a:ext cx="4033800" cy="31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chemeClr val="dk1"/>
                </a:solidFill>
              </a:rPr>
              <a:t>What strengthens our learning community?</a:t>
            </a:r>
            <a:r>
              <a:rPr lang="en" sz="3000">
                <a:solidFill>
                  <a:schemeClr val="dk1"/>
                </a:solidFill>
              </a:rPr>
              <a:t> </a:t>
            </a:r>
            <a:endParaRPr sz="3000">
              <a:solidFill>
                <a:schemeClr val="dk1"/>
              </a:solidFill>
            </a:endParaRPr>
          </a:p>
          <a:p>
            <a:pPr indent="0" lvl="0" marL="0" rtl="0" algn="l">
              <a:spcBef>
                <a:spcPts val="1600"/>
              </a:spcBef>
              <a:spcAft>
                <a:spcPts val="0"/>
              </a:spcAft>
              <a:buNone/>
            </a:pPr>
            <a:r>
              <a:rPr lang="en" sz="1800">
                <a:solidFill>
                  <a:srgbClr val="000000"/>
                </a:solidFill>
              </a:rPr>
              <a:t>Our school’s main event is the barn dance!</a:t>
            </a:r>
            <a:endParaRPr sz="1800">
              <a:solidFill>
                <a:srgbClr val="000000"/>
              </a:solidFill>
            </a:endParaRPr>
          </a:p>
          <a:p>
            <a:pPr indent="0" lvl="0" marL="0" rtl="0" algn="l">
              <a:spcBef>
                <a:spcPts val="1600"/>
              </a:spcBef>
              <a:spcAft>
                <a:spcPts val="1600"/>
              </a:spcAft>
              <a:buClr>
                <a:schemeClr val="dk2"/>
              </a:buClr>
              <a:buSzPts val="1100"/>
              <a:buFont typeface="Arial"/>
              <a:buNone/>
            </a:pPr>
            <a:r>
              <a:rPr lang="en" sz="1800"/>
              <a:t>This is a fundraiser, but primarily a chance to feel a sense of community.</a:t>
            </a:r>
            <a:endParaRPr sz="1800">
              <a:solidFill>
                <a:srgbClr val="000000"/>
              </a:solidFill>
            </a:endParaRPr>
          </a:p>
        </p:txBody>
      </p:sp>
      <p:pic>
        <p:nvPicPr>
          <p:cNvPr id="239" name="Google Shape;239;p32"/>
          <p:cNvPicPr preferRelativeResize="0"/>
          <p:nvPr/>
        </p:nvPicPr>
        <p:blipFill>
          <a:blip r:embed="rId3">
            <a:alphaModFix/>
          </a:blip>
          <a:stretch>
            <a:fillRect/>
          </a:stretch>
        </p:blipFill>
        <p:spPr>
          <a:xfrm>
            <a:off x="610638" y="0"/>
            <a:ext cx="3857626" cy="51435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sp>
        <p:nvSpPr>
          <p:cNvPr id="244" name="Google Shape;244;p33"/>
          <p:cNvSpPr txBox="1"/>
          <p:nvPr>
            <p:ph idx="1" type="subTitle"/>
          </p:nvPr>
        </p:nvSpPr>
        <p:spPr>
          <a:xfrm>
            <a:off x="265500" y="653700"/>
            <a:ext cx="4045200" cy="3836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solidFill>
                  <a:schemeClr val="dk1"/>
                </a:solidFill>
              </a:rPr>
              <a:t>Water Day supports our mission.</a:t>
            </a:r>
            <a:endParaRPr b="1" sz="3000">
              <a:solidFill>
                <a:schemeClr val="dk1"/>
              </a:solidFill>
            </a:endParaRPr>
          </a:p>
          <a:p>
            <a:pPr indent="0" lvl="0" marL="0" rtl="0" algn="l">
              <a:lnSpc>
                <a:spcPct val="115000"/>
              </a:lnSpc>
              <a:spcBef>
                <a:spcPts val="1600"/>
              </a:spcBef>
              <a:spcAft>
                <a:spcPts val="0"/>
              </a:spcAft>
              <a:buNone/>
            </a:pPr>
            <a:r>
              <a:rPr lang="en" sz="1800"/>
              <a:t>We want to show our appreciation of both the student’s hard work, along with the support that they’ve had at home.</a:t>
            </a:r>
            <a:endParaRPr sz="1800"/>
          </a:p>
          <a:p>
            <a:pPr indent="0" lvl="0" marL="0" rtl="0" algn="l">
              <a:lnSpc>
                <a:spcPct val="115000"/>
              </a:lnSpc>
              <a:spcBef>
                <a:spcPts val="1600"/>
              </a:spcBef>
              <a:spcAft>
                <a:spcPts val="1600"/>
              </a:spcAft>
              <a:buNone/>
            </a:pPr>
            <a:r>
              <a:rPr lang="en" sz="1800"/>
              <a:t>A simple thank you goes a long way to build lasting relationships schoolwide, while keeping the price down.</a:t>
            </a:r>
            <a:endParaRPr sz="1800"/>
          </a:p>
        </p:txBody>
      </p:sp>
      <p:grpSp>
        <p:nvGrpSpPr>
          <p:cNvPr id="245" name="Google Shape;245;p33"/>
          <p:cNvGrpSpPr/>
          <p:nvPr/>
        </p:nvGrpSpPr>
        <p:grpSpPr>
          <a:xfrm>
            <a:off x="6840088" y="2571742"/>
            <a:ext cx="2212050" cy="2504994"/>
            <a:chOff x="6803275" y="427445"/>
            <a:chExt cx="2212050" cy="2504994"/>
          </a:xfrm>
        </p:grpSpPr>
        <p:pic>
          <p:nvPicPr>
            <p:cNvPr id="246" name="Google Shape;246;p33"/>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descr="Piece of duct tape sticking a note to the slide" id="247" name="Google Shape;247;p33"/>
            <p:cNvPicPr preferRelativeResize="0"/>
            <p:nvPr/>
          </p:nvPicPr>
          <p:blipFill rotWithShape="1">
            <a:blip r:embed="rId4">
              <a:alphaModFix/>
            </a:blip>
            <a:srcRect b="10011" l="9244" r="2118" t="5926"/>
            <a:stretch/>
          </p:blipFill>
          <p:spPr>
            <a:xfrm rot="154826">
              <a:off x="7370675" y="527144"/>
              <a:ext cx="1077273" cy="382687"/>
            </a:xfrm>
            <a:prstGeom prst="rect">
              <a:avLst/>
            </a:prstGeom>
            <a:noFill/>
            <a:ln>
              <a:noFill/>
            </a:ln>
          </p:spPr>
        </p:pic>
        <p:sp>
          <p:nvSpPr>
            <p:cNvPr id="248" name="Google Shape;248;p33"/>
            <p:cNvSpPr txBox="1"/>
            <p:nvPr/>
          </p:nvSpPr>
          <p:spPr>
            <a:xfrm>
              <a:off x="7038750" y="92843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0" lvl="0" marL="0" rtl="0" algn="l">
                <a:spcBef>
                  <a:spcPts val="800"/>
                </a:spcBef>
                <a:spcAft>
                  <a:spcPts val="800"/>
                </a:spcAft>
                <a:buNone/>
              </a:pPr>
              <a:r>
                <a:rPr lang="en" sz="1200">
                  <a:solidFill>
                    <a:schemeClr val="dk2"/>
                  </a:solidFill>
                  <a:latin typeface="Raleway"/>
                  <a:ea typeface="Raleway"/>
                  <a:cs typeface="Raleway"/>
                  <a:sym typeface="Raleway"/>
                </a:rPr>
                <a:t>Parents need to be able to celebrate their children’s accomplishments along with their teachers on this fun day!</a:t>
              </a:r>
              <a:endParaRPr b="1" sz="1200">
                <a:solidFill>
                  <a:schemeClr val="dk1"/>
                </a:solidFill>
                <a:latin typeface="Raleway"/>
                <a:ea typeface="Raleway"/>
                <a:cs typeface="Raleway"/>
                <a:sym typeface="Raleway"/>
              </a:endParaRPr>
            </a:p>
          </p:txBody>
        </p:sp>
      </p:grpSp>
      <p:sp>
        <p:nvSpPr>
          <p:cNvPr id="249" name="Google Shape;249;p33"/>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lt2"/>
              </a:solidFill>
              <a:latin typeface="Lato"/>
              <a:ea typeface="Lato"/>
              <a:cs typeface="Lato"/>
              <a:sym typeface="Lato"/>
            </a:endParaRPr>
          </a:p>
        </p:txBody>
      </p:sp>
      <p:pic>
        <p:nvPicPr>
          <p:cNvPr id="250" name="Google Shape;250;p33"/>
          <p:cNvPicPr preferRelativeResize="0"/>
          <p:nvPr/>
        </p:nvPicPr>
        <p:blipFill>
          <a:blip r:embed="rId5">
            <a:alphaModFix/>
          </a:blip>
          <a:stretch>
            <a:fillRect/>
          </a:stretch>
        </p:blipFill>
        <p:spPr>
          <a:xfrm>
            <a:off x="4701200" y="66775"/>
            <a:ext cx="3291200" cy="2504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4"/>
          <p:cNvSpPr txBox="1"/>
          <p:nvPr>
            <p:ph type="title"/>
          </p:nvPr>
        </p:nvSpPr>
        <p:spPr>
          <a:xfrm>
            <a:off x="214925" y="336375"/>
            <a:ext cx="8620500" cy="101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References</a:t>
            </a:r>
            <a:endParaRPr sz="4000"/>
          </a:p>
        </p:txBody>
      </p:sp>
      <p:sp>
        <p:nvSpPr>
          <p:cNvPr id="256" name="Google Shape;256;p34"/>
          <p:cNvSpPr/>
          <p:nvPr/>
        </p:nvSpPr>
        <p:spPr>
          <a:xfrm>
            <a:off x="371775" y="1988900"/>
            <a:ext cx="2629500" cy="2244900"/>
          </a:xfrm>
          <a:prstGeom prst="wedgeRectCallout">
            <a:avLst>
              <a:gd fmla="val -20833" name="adj1"/>
              <a:gd fmla="val 6250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4"/>
          <p:cNvSpPr/>
          <p:nvPr/>
        </p:nvSpPr>
        <p:spPr>
          <a:xfrm>
            <a:off x="3210432" y="1988900"/>
            <a:ext cx="2629500" cy="2244900"/>
          </a:xfrm>
          <a:prstGeom prst="wedgeRectCallout">
            <a:avLst>
              <a:gd fmla="val -20833" name="adj1"/>
              <a:gd fmla="val 62500" name="adj2"/>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4"/>
          <p:cNvSpPr/>
          <p:nvPr/>
        </p:nvSpPr>
        <p:spPr>
          <a:xfrm>
            <a:off x="6049089" y="1988900"/>
            <a:ext cx="2629500" cy="2244900"/>
          </a:xfrm>
          <a:prstGeom prst="wedgeRectCallout">
            <a:avLst>
              <a:gd fmla="val -20833" name="adj1"/>
              <a:gd fmla="val 625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4"/>
          <p:cNvSpPr txBox="1"/>
          <p:nvPr>
            <p:ph type="title"/>
          </p:nvPr>
        </p:nvSpPr>
        <p:spPr>
          <a:xfrm>
            <a:off x="6120775" y="1827050"/>
            <a:ext cx="2481600" cy="2005800"/>
          </a:xfrm>
          <a:prstGeom prst="rect">
            <a:avLst/>
          </a:prstGeom>
        </p:spPr>
        <p:txBody>
          <a:bodyPr anchorCtr="0" anchor="t" bIns="91425" lIns="91425" spcFirstLastPara="1" rIns="91425" wrap="square" tIns="91425">
            <a:noAutofit/>
          </a:bodyPr>
          <a:lstStyle/>
          <a:p>
            <a:pPr indent="0" lvl="0" marL="0" rtl="0" algn="l">
              <a:lnSpc>
                <a:spcPct val="120000"/>
              </a:lnSpc>
              <a:spcBef>
                <a:spcPts val="1400"/>
              </a:spcBef>
              <a:spcAft>
                <a:spcPts val="0"/>
              </a:spcAft>
              <a:buNone/>
            </a:pPr>
            <a:r>
              <a:rPr b="0" lang="en" sz="1500"/>
              <a:t>American Leadership Academy. (2024). </a:t>
            </a:r>
            <a:r>
              <a:rPr b="0" i="1" lang="en" sz="1500"/>
              <a:t>Continuous Learning Plan. </a:t>
            </a:r>
            <a:r>
              <a:rPr b="0" i="1" lang="en" sz="1500" u="sng">
                <a:solidFill>
                  <a:schemeClr val="hlink"/>
                </a:solidFill>
                <a:hlinkClick r:id="rId3"/>
              </a:rPr>
              <a:t>https://docs.google.com/presentation/d/1690FUQqtd4zFfZ4s2QltONf2_hPUULKiGpyXV2aDt6w/edit?usp=sharing</a:t>
            </a:r>
            <a:endParaRPr b="0" i="1" sz="1500"/>
          </a:p>
          <a:p>
            <a:pPr indent="0" lvl="0" marL="0" rtl="0" algn="l">
              <a:lnSpc>
                <a:spcPct val="120000"/>
              </a:lnSpc>
              <a:spcBef>
                <a:spcPts val="1400"/>
              </a:spcBef>
              <a:spcAft>
                <a:spcPts val="1100"/>
              </a:spcAft>
              <a:buClr>
                <a:schemeClr val="dk2"/>
              </a:buClr>
              <a:buSzPts val="1100"/>
              <a:buFont typeface="Arial"/>
              <a:buNone/>
            </a:pPr>
            <a:r>
              <a:t/>
            </a:r>
            <a:endParaRPr b="0" i="1" sz="1500"/>
          </a:p>
        </p:txBody>
      </p:sp>
      <p:sp>
        <p:nvSpPr>
          <p:cNvPr id="260" name="Google Shape;260;p34"/>
          <p:cNvSpPr txBox="1"/>
          <p:nvPr>
            <p:ph type="title"/>
          </p:nvPr>
        </p:nvSpPr>
        <p:spPr>
          <a:xfrm>
            <a:off x="44797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400"/>
              <a:t>Dana DeVandry. (2024). </a:t>
            </a:r>
            <a:r>
              <a:rPr b="0" i="1" lang="en" sz="1400"/>
              <a:t>Annual</a:t>
            </a:r>
            <a:r>
              <a:rPr b="0" i="1" lang="en" sz="1400"/>
              <a:t> Budget. </a:t>
            </a:r>
            <a:r>
              <a:rPr b="0" lang="en" sz="1400" u="sng">
                <a:solidFill>
                  <a:schemeClr val="hlink"/>
                </a:solidFill>
                <a:hlinkClick r:id="rId4"/>
              </a:rPr>
              <a:t>https://docs.google.com/spreadsheets/d/1CFi-OpxfUSEwcmLv9gKPhFgS-10_q1LrbVNVHLSafA0/edit?usp=sharing</a:t>
            </a:r>
            <a:endParaRPr b="0" sz="1400"/>
          </a:p>
          <a:p>
            <a:pPr indent="0" lvl="0" marL="0" rtl="0" algn="l">
              <a:spcBef>
                <a:spcPts val="1200"/>
              </a:spcBef>
              <a:spcAft>
                <a:spcPts val="1200"/>
              </a:spcAft>
              <a:buNone/>
            </a:pPr>
            <a:r>
              <a:t/>
            </a:r>
            <a:endParaRPr b="0" sz="1400"/>
          </a:p>
        </p:txBody>
      </p:sp>
      <p:sp>
        <p:nvSpPr>
          <p:cNvPr id="261" name="Google Shape;261;p34"/>
          <p:cNvSpPr txBox="1"/>
          <p:nvPr>
            <p:ph type="title"/>
          </p:nvPr>
        </p:nvSpPr>
        <p:spPr>
          <a:xfrm>
            <a:off x="328662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600"/>
              <a:t>American Leadership Academy. (2024). </a:t>
            </a:r>
            <a:r>
              <a:rPr b="0" i="1" lang="en" sz="1600"/>
              <a:t>K-12 Student &amp; Parent 2024-2025 Handbook. </a:t>
            </a:r>
            <a:r>
              <a:rPr b="0" i="1" lang="en" sz="1600" u="sng">
                <a:solidFill>
                  <a:schemeClr val="hlink"/>
                </a:solidFill>
                <a:hlinkClick r:id="rId5"/>
              </a:rPr>
              <a:t>https://www.alaschools.org/az/parent-resources/handbooks/k-12</a:t>
            </a:r>
            <a:endParaRPr b="0" i="1" sz="1600"/>
          </a:p>
          <a:p>
            <a:pPr indent="0" lvl="0" marL="0" rtl="0" algn="l">
              <a:spcBef>
                <a:spcPts val="1200"/>
              </a:spcBef>
              <a:spcAft>
                <a:spcPts val="1200"/>
              </a:spcAft>
              <a:buNone/>
            </a:pPr>
            <a:r>
              <a:t/>
            </a:r>
            <a:endParaRPr b="0" i="1" sz="1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5"/>
          <p:cNvSpPr txBox="1"/>
          <p:nvPr>
            <p:ph type="title"/>
          </p:nvPr>
        </p:nvSpPr>
        <p:spPr>
          <a:xfrm>
            <a:off x="214925" y="336375"/>
            <a:ext cx="8620500" cy="101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References</a:t>
            </a:r>
            <a:endParaRPr sz="4000"/>
          </a:p>
        </p:txBody>
      </p:sp>
      <p:sp>
        <p:nvSpPr>
          <p:cNvPr id="267" name="Google Shape;267;p35"/>
          <p:cNvSpPr/>
          <p:nvPr/>
        </p:nvSpPr>
        <p:spPr>
          <a:xfrm>
            <a:off x="371775" y="1988900"/>
            <a:ext cx="2629500" cy="2244900"/>
          </a:xfrm>
          <a:prstGeom prst="wedgeRectCallout">
            <a:avLst>
              <a:gd fmla="val -20833" name="adj1"/>
              <a:gd fmla="val 6250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p>
        </p:txBody>
      </p:sp>
      <p:sp>
        <p:nvSpPr>
          <p:cNvPr id="268" name="Google Shape;268;p35"/>
          <p:cNvSpPr/>
          <p:nvPr/>
        </p:nvSpPr>
        <p:spPr>
          <a:xfrm>
            <a:off x="3210432" y="1988900"/>
            <a:ext cx="2629500" cy="2244900"/>
          </a:xfrm>
          <a:prstGeom prst="wedgeRectCallout">
            <a:avLst>
              <a:gd fmla="val -20833" name="adj1"/>
              <a:gd fmla="val 62500" name="adj2"/>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5"/>
          <p:cNvSpPr/>
          <p:nvPr/>
        </p:nvSpPr>
        <p:spPr>
          <a:xfrm>
            <a:off x="6049089" y="1988900"/>
            <a:ext cx="2629500" cy="2244900"/>
          </a:xfrm>
          <a:prstGeom prst="wedgeRectCallout">
            <a:avLst>
              <a:gd fmla="val -20833" name="adj1"/>
              <a:gd fmla="val 625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5"/>
          <p:cNvSpPr txBox="1"/>
          <p:nvPr>
            <p:ph type="title"/>
          </p:nvPr>
        </p:nvSpPr>
        <p:spPr>
          <a:xfrm>
            <a:off x="6120775" y="1827050"/>
            <a:ext cx="2481600" cy="2005800"/>
          </a:xfrm>
          <a:prstGeom prst="rect">
            <a:avLst/>
          </a:prstGeom>
        </p:spPr>
        <p:txBody>
          <a:bodyPr anchorCtr="0" anchor="t" bIns="91425" lIns="91425" spcFirstLastPara="1" rIns="91425" wrap="square" tIns="91425">
            <a:noAutofit/>
          </a:bodyPr>
          <a:lstStyle/>
          <a:p>
            <a:pPr indent="0" lvl="0" marL="0" rtl="0" algn="l">
              <a:lnSpc>
                <a:spcPct val="120000"/>
              </a:lnSpc>
              <a:spcBef>
                <a:spcPts val="1400"/>
              </a:spcBef>
              <a:spcAft>
                <a:spcPts val="0"/>
              </a:spcAft>
              <a:buNone/>
            </a:pPr>
            <a:r>
              <a:rPr b="0" lang="en" sz="1500"/>
              <a:t>TED. (2012). </a:t>
            </a:r>
            <a:r>
              <a:rPr b="0" i="1" lang="en" sz="1500"/>
              <a:t>Use Data to Build Better Schools. </a:t>
            </a:r>
            <a:r>
              <a:rPr b="0" lang="en" sz="1500" u="sng">
                <a:solidFill>
                  <a:schemeClr val="hlink"/>
                </a:solidFill>
                <a:hlinkClick r:id="rId3"/>
              </a:rPr>
              <a:t>https://www.ted.com/talks/andreas_schleicher_use_data_to_build_better_schools?subtitle=en</a:t>
            </a:r>
            <a:endParaRPr b="0" sz="1500"/>
          </a:p>
          <a:p>
            <a:pPr indent="0" lvl="0" marL="0" rtl="0" algn="l">
              <a:lnSpc>
                <a:spcPct val="120000"/>
              </a:lnSpc>
              <a:spcBef>
                <a:spcPts val="1400"/>
              </a:spcBef>
              <a:spcAft>
                <a:spcPts val="1100"/>
              </a:spcAft>
              <a:buNone/>
            </a:pPr>
            <a:r>
              <a:t/>
            </a:r>
            <a:endParaRPr b="0" sz="1500"/>
          </a:p>
        </p:txBody>
      </p:sp>
      <p:sp>
        <p:nvSpPr>
          <p:cNvPr id="271" name="Google Shape;271;p35"/>
          <p:cNvSpPr txBox="1"/>
          <p:nvPr>
            <p:ph type="title"/>
          </p:nvPr>
        </p:nvSpPr>
        <p:spPr>
          <a:xfrm>
            <a:off x="44797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300"/>
              <a:t>Cavanagh. (2014). </a:t>
            </a:r>
            <a:r>
              <a:rPr b="0" i="1" lang="en" sz="1300"/>
              <a:t>New Standards Sway Buying Plans. </a:t>
            </a:r>
            <a:r>
              <a:rPr b="0" i="1" lang="en" sz="1300" u="sng">
                <a:solidFill>
                  <a:schemeClr val="hlink"/>
                </a:solidFill>
                <a:hlinkClick r:id="rId4"/>
              </a:rPr>
              <a:t>https://web-p-ebscohost-com.lopes.idm.oclc.org/ehost/detail/detail?vid=0&amp;sid=a11c711d-a3b7-4d50-b85b-a6bb6a9cd332%40redis&amp;bdata=JnNpdGU9ZWhvc3QtbGl2ZSZzY29wZT1zaXRl#AN=95759392&amp;db=ehh</a:t>
            </a:r>
            <a:endParaRPr b="0" i="1" sz="1300"/>
          </a:p>
          <a:p>
            <a:pPr indent="0" lvl="0" marL="0" rtl="0" algn="l">
              <a:spcBef>
                <a:spcPts val="1200"/>
              </a:spcBef>
              <a:spcAft>
                <a:spcPts val="1200"/>
              </a:spcAft>
              <a:buNone/>
            </a:pPr>
            <a:r>
              <a:t/>
            </a:r>
            <a:endParaRPr b="0" i="1" sz="1300"/>
          </a:p>
        </p:txBody>
      </p:sp>
      <p:sp>
        <p:nvSpPr>
          <p:cNvPr id="272" name="Google Shape;272;p35"/>
          <p:cNvSpPr txBox="1"/>
          <p:nvPr>
            <p:ph type="title"/>
          </p:nvPr>
        </p:nvSpPr>
        <p:spPr>
          <a:xfrm>
            <a:off x="324852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600"/>
              <a:t>Vimeo. (2016). </a:t>
            </a:r>
            <a:r>
              <a:rPr b="0" i="1" lang="en" sz="1600"/>
              <a:t>.A School that Builds with Community. </a:t>
            </a:r>
            <a:r>
              <a:rPr b="0" i="1" lang="en" sz="1600" u="sng">
                <a:solidFill>
                  <a:schemeClr val="hlink"/>
                </a:solidFill>
                <a:hlinkClick r:id="rId5"/>
              </a:rPr>
              <a:t>https://vimeo.com/185783768</a:t>
            </a:r>
            <a:endParaRPr b="0" i="1" sz="1600"/>
          </a:p>
          <a:p>
            <a:pPr indent="0" lvl="0" marL="0" rtl="0" algn="l">
              <a:spcBef>
                <a:spcPts val="1200"/>
              </a:spcBef>
              <a:spcAft>
                <a:spcPts val="1200"/>
              </a:spcAft>
              <a:buNone/>
            </a:pPr>
            <a:r>
              <a:t/>
            </a:r>
            <a:endParaRPr b="0" i="1" sz="1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6" name="Shape 276"/>
        <p:cNvGrpSpPr/>
        <p:nvPr/>
      </p:nvGrpSpPr>
      <p:grpSpPr>
        <a:xfrm>
          <a:off x="0" y="0"/>
          <a:ext cx="0" cy="0"/>
          <a:chOff x="0" y="0"/>
          <a:chExt cx="0" cy="0"/>
        </a:xfrm>
      </p:grpSpPr>
      <p:pic>
        <p:nvPicPr>
          <p:cNvPr id="277" name="Google Shape;277;p36"/>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278" name="Google Shape;278;p36"/>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279" name="Google Shape;279;p36"/>
          <p:cNvSpPr txBox="1"/>
          <p:nvPr/>
        </p:nvSpPr>
        <p:spPr>
          <a:xfrm>
            <a:off x="2855550" y="10161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Remember 6 Steps:</a:t>
            </a:r>
            <a:endParaRPr b="1" sz="3000">
              <a:solidFill>
                <a:schemeClr val="lt2"/>
              </a:solidFill>
              <a:latin typeface="Raleway"/>
              <a:ea typeface="Raleway"/>
              <a:cs typeface="Raleway"/>
              <a:sym typeface="Raleway"/>
            </a:endParaRPr>
          </a:p>
        </p:txBody>
      </p:sp>
      <p:sp>
        <p:nvSpPr>
          <p:cNvPr id="280" name="Google Shape;280;p36"/>
          <p:cNvSpPr txBox="1"/>
          <p:nvPr>
            <p:ph idx="4294967295" type="body"/>
          </p:nvPr>
        </p:nvSpPr>
        <p:spPr>
          <a:xfrm>
            <a:off x="2855550" y="1624053"/>
            <a:ext cx="3432900" cy="1633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Font typeface="Raleway"/>
              <a:buChar char="●"/>
            </a:pPr>
            <a:r>
              <a:rPr b="1" lang="en" sz="2000">
                <a:latin typeface="Raleway"/>
                <a:ea typeface="Raleway"/>
                <a:cs typeface="Raleway"/>
                <a:sym typeface="Raleway"/>
              </a:rPr>
              <a:t>Stewardship</a:t>
            </a:r>
            <a:endParaRPr b="1" sz="2000">
              <a:latin typeface="Raleway"/>
              <a:ea typeface="Raleway"/>
              <a:cs typeface="Raleway"/>
              <a:sym typeface="Raleway"/>
            </a:endParaRPr>
          </a:p>
          <a:p>
            <a:pPr indent="-355600" lvl="0" marL="457200" rtl="0" algn="l">
              <a:spcBef>
                <a:spcPts val="0"/>
              </a:spcBef>
              <a:spcAft>
                <a:spcPts val="0"/>
              </a:spcAft>
              <a:buSzPts val="2000"/>
              <a:buFont typeface="Raleway"/>
              <a:buChar char="●"/>
            </a:pPr>
            <a:r>
              <a:rPr b="1" lang="en" sz="2000">
                <a:latin typeface="Raleway"/>
                <a:ea typeface="Raleway"/>
                <a:cs typeface="Raleway"/>
                <a:sym typeface="Raleway"/>
              </a:rPr>
              <a:t>Staff Changes</a:t>
            </a:r>
            <a:endParaRPr b="1" sz="2000">
              <a:latin typeface="Raleway"/>
              <a:ea typeface="Raleway"/>
              <a:cs typeface="Raleway"/>
              <a:sym typeface="Raleway"/>
            </a:endParaRPr>
          </a:p>
          <a:p>
            <a:pPr indent="-355600" lvl="0" marL="457200" rtl="0" algn="l">
              <a:spcBef>
                <a:spcPts val="0"/>
              </a:spcBef>
              <a:spcAft>
                <a:spcPts val="0"/>
              </a:spcAft>
              <a:buSzPts val="2000"/>
              <a:buFont typeface="Raleway"/>
              <a:buChar char="●"/>
            </a:pPr>
            <a:r>
              <a:rPr b="1" lang="en" sz="2000">
                <a:latin typeface="Raleway"/>
                <a:ea typeface="Raleway"/>
                <a:cs typeface="Raleway"/>
                <a:sym typeface="Raleway"/>
              </a:rPr>
              <a:t>Current Curriculum</a:t>
            </a:r>
            <a:endParaRPr b="1" sz="2000">
              <a:latin typeface="Raleway"/>
              <a:ea typeface="Raleway"/>
              <a:cs typeface="Raleway"/>
              <a:sym typeface="Raleway"/>
            </a:endParaRPr>
          </a:p>
          <a:p>
            <a:pPr indent="-355600" lvl="0" marL="457200" rtl="0" algn="l">
              <a:spcBef>
                <a:spcPts val="0"/>
              </a:spcBef>
              <a:spcAft>
                <a:spcPts val="0"/>
              </a:spcAft>
              <a:buSzPts val="2000"/>
              <a:buFont typeface="Raleway"/>
              <a:buChar char="●"/>
            </a:pPr>
            <a:r>
              <a:rPr b="1" lang="en" sz="2000">
                <a:latin typeface="Raleway"/>
                <a:ea typeface="Raleway"/>
                <a:cs typeface="Raleway"/>
                <a:sym typeface="Raleway"/>
              </a:rPr>
              <a:t>In House PD </a:t>
            </a:r>
            <a:endParaRPr b="1" sz="2000">
              <a:latin typeface="Raleway"/>
              <a:ea typeface="Raleway"/>
              <a:cs typeface="Raleway"/>
              <a:sym typeface="Raleway"/>
            </a:endParaRPr>
          </a:p>
          <a:p>
            <a:pPr indent="-355600" lvl="0" marL="457200" rtl="0" algn="l">
              <a:spcBef>
                <a:spcPts val="0"/>
              </a:spcBef>
              <a:spcAft>
                <a:spcPts val="0"/>
              </a:spcAft>
              <a:buSzPts val="2000"/>
              <a:buFont typeface="Raleway"/>
              <a:buChar char="●"/>
            </a:pPr>
            <a:r>
              <a:rPr b="1" lang="en" sz="2000">
                <a:latin typeface="Raleway"/>
                <a:ea typeface="Raleway"/>
                <a:cs typeface="Raleway"/>
                <a:sym typeface="Raleway"/>
              </a:rPr>
              <a:t>Non-Urgent Maintenance</a:t>
            </a:r>
            <a:endParaRPr b="1" sz="2000">
              <a:latin typeface="Raleway"/>
              <a:ea typeface="Raleway"/>
              <a:cs typeface="Raleway"/>
              <a:sym typeface="Raleway"/>
            </a:endParaRPr>
          </a:p>
          <a:p>
            <a:pPr indent="-355600" lvl="0" marL="457200" rtl="0" algn="l">
              <a:spcBef>
                <a:spcPts val="0"/>
              </a:spcBef>
              <a:spcAft>
                <a:spcPts val="0"/>
              </a:spcAft>
              <a:buSzPts val="2000"/>
              <a:buFont typeface="Raleway"/>
              <a:buChar char="●"/>
            </a:pPr>
            <a:r>
              <a:rPr b="1" lang="en" sz="2000">
                <a:latin typeface="Raleway"/>
                <a:ea typeface="Raleway"/>
                <a:cs typeface="Raleway"/>
                <a:sym typeface="Raleway"/>
              </a:rPr>
              <a:t>Restrict Extracurricular Activities</a:t>
            </a:r>
            <a:endParaRPr b="1" sz="20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